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307" r:id="rId7"/>
    <p:sldId id="264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90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8" r:id="rId42"/>
    <p:sldId id="306" r:id="rId43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8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4500" y="248527"/>
            <a:ext cx="825500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C3332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136682" y="2846224"/>
            <a:ext cx="287063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C3332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C3332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C3332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800" y="-22125"/>
            <a:ext cx="8405144" cy="8353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C3332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6275" y="806633"/>
            <a:ext cx="8686165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ov.b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aladofuturo-pontosfocais.vercel.app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029151"/>
            <a:ext cx="2514423" cy="729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981200" y="2343150"/>
            <a:ext cx="5181600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005" marR="5080" indent="-1042669">
              <a:lnSpc>
                <a:spcPct val="100000"/>
              </a:lnSpc>
              <a:spcBef>
                <a:spcPts val="100"/>
              </a:spcBef>
            </a:pPr>
            <a:r>
              <a:rPr lang="pt-BR" sz="2200" dirty="0"/>
              <a:t>             Replicabilidade</a:t>
            </a:r>
          </a:p>
          <a:p>
            <a:pPr marL="1056005" marR="5080" indent="-1042669">
              <a:lnSpc>
                <a:spcPct val="100000"/>
              </a:lnSpc>
              <a:spcBef>
                <a:spcPts val="100"/>
              </a:spcBef>
            </a:pPr>
            <a:r>
              <a:rPr lang="pt-BR" sz="2200" dirty="0"/>
              <a:t>Diretoria de Ensino de Sertãozinho</a:t>
            </a:r>
          </a:p>
          <a:p>
            <a:pPr marL="1056005" marR="5080" indent="-1042669">
              <a:lnSpc>
                <a:spcPct val="100000"/>
              </a:lnSpc>
              <a:spcBef>
                <a:spcPts val="100"/>
              </a:spcBef>
            </a:pPr>
            <a:r>
              <a:rPr sz="2200" dirty="0" err="1"/>
              <a:t>Capacitação</a:t>
            </a:r>
            <a:r>
              <a:rPr sz="2200" spc="-100" dirty="0"/>
              <a:t> </a:t>
            </a:r>
            <a:r>
              <a:rPr sz="2200" spc="-10" dirty="0"/>
              <a:t>Técnica </a:t>
            </a:r>
            <a:r>
              <a:rPr lang="pt-BR" sz="2200" spc="-10" dirty="0"/>
              <a:t>(</a:t>
            </a:r>
            <a:r>
              <a:rPr sz="2200" spc="-20" dirty="0"/>
              <a:t>02.06</a:t>
            </a:r>
            <a:r>
              <a:rPr lang="pt-BR" sz="2200" spc="-20" dirty="0"/>
              <a:t> – SP)</a:t>
            </a:r>
            <a:endParaRPr sz="2200" dirty="0"/>
          </a:p>
        </p:txBody>
      </p:sp>
      <p:sp>
        <p:nvSpPr>
          <p:cNvPr id="4" name="object 4"/>
          <p:cNvSpPr txBox="1"/>
          <p:nvPr/>
        </p:nvSpPr>
        <p:spPr>
          <a:xfrm>
            <a:off x="1971923" y="1123950"/>
            <a:ext cx="1795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45" dirty="0">
                <a:latin typeface="Tahoma"/>
                <a:cs typeface="Tahoma"/>
              </a:rPr>
              <a:t>CVESC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4660" y="1187063"/>
            <a:ext cx="3073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869" dirty="0">
                <a:latin typeface="Tahoma"/>
                <a:cs typeface="Tahoma"/>
              </a:rPr>
              <a:t>+</a:t>
            </a:r>
            <a:endParaRPr sz="37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2365" y="117771"/>
            <a:ext cx="41554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u="heavy" dirty="0">
                <a:uFill>
                  <a:solidFill>
                    <a:srgbClr val="C33329"/>
                  </a:solidFill>
                </a:uFill>
              </a:rPr>
              <a:t>IMPACTO</a:t>
            </a:r>
            <a:r>
              <a:rPr sz="2500" u="heavy" spc="8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500" u="heavy" spc="110" dirty="0">
                <a:uFill>
                  <a:solidFill>
                    <a:srgbClr val="C33329"/>
                  </a:solidFill>
                </a:uFill>
              </a:rPr>
              <a:t>DOS</a:t>
            </a:r>
            <a:r>
              <a:rPr sz="2500" u="heavy" spc="9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500" u="heavy" spc="-10" dirty="0">
                <a:uFill>
                  <a:solidFill>
                    <a:srgbClr val="C33329"/>
                  </a:solidFill>
                </a:uFill>
              </a:rPr>
              <a:t>SISTEMAS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152400" y="666750"/>
            <a:ext cx="8686800" cy="448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algn="just">
              <a:lnSpc>
                <a:spcPct val="114999"/>
              </a:lnSpc>
              <a:spcBef>
                <a:spcPts val="100"/>
              </a:spcBef>
            </a:pPr>
            <a:r>
              <a:rPr sz="1500" b="1" dirty="0">
                <a:latin typeface="Verdana"/>
                <a:cs typeface="Verdana"/>
              </a:rPr>
              <a:t>Matriz</a:t>
            </a:r>
            <a:r>
              <a:rPr sz="1500" b="1" spc="17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Curricular</a:t>
            </a:r>
            <a:r>
              <a:rPr sz="1500" b="1" spc="18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não</a:t>
            </a:r>
            <a:r>
              <a:rPr sz="1500" b="1" spc="17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cadastrada:</a:t>
            </a:r>
            <a:r>
              <a:rPr sz="1500" b="1" spc="21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Impossibilita</a:t>
            </a:r>
            <a:r>
              <a:rPr sz="1500" spc="1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</a:t>
            </a:r>
            <a:r>
              <a:rPr sz="1500" spc="1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definição</a:t>
            </a:r>
            <a:r>
              <a:rPr sz="1500" spc="1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dos</a:t>
            </a:r>
            <a:r>
              <a:rPr sz="1500" spc="17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tipos</a:t>
            </a:r>
            <a:r>
              <a:rPr sz="1500" spc="17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17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ensino, </a:t>
            </a:r>
            <a:r>
              <a:rPr sz="1500" dirty="0">
                <a:latin typeface="Verdana"/>
                <a:cs typeface="Verdana"/>
              </a:rPr>
              <a:t>comprometendo</a:t>
            </a:r>
            <a:r>
              <a:rPr sz="1500" spc="60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a</a:t>
            </a:r>
            <a:r>
              <a:rPr sz="1500" spc="65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associação</a:t>
            </a:r>
            <a:r>
              <a:rPr sz="1500" spc="60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do</a:t>
            </a:r>
            <a:r>
              <a:rPr sz="1500" spc="65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professor</a:t>
            </a:r>
            <a:r>
              <a:rPr sz="1500" spc="60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às</a:t>
            </a:r>
            <a:r>
              <a:rPr sz="1500" spc="65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classes.</a:t>
            </a:r>
            <a:r>
              <a:rPr sz="1500" spc="60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Além</a:t>
            </a:r>
            <a:r>
              <a:rPr sz="1500" spc="65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disso,</a:t>
            </a:r>
            <a:r>
              <a:rPr sz="1500" spc="60" dirty="0">
                <a:latin typeface="Verdana"/>
                <a:cs typeface="Verdana"/>
              </a:rPr>
              <a:t>  </a:t>
            </a:r>
            <a:r>
              <a:rPr sz="1500" dirty="0">
                <a:latin typeface="Verdana"/>
                <a:cs typeface="Verdana"/>
              </a:rPr>
              <a:t>não</a:t>
            </a:r>
            <a:r>
              <a:rPr sz="1500" spc="65" dirty="0">
                <a:latin typeface="Verdana"/>
                <a:cs typeface="Verdana"/>
              </a:rPr>
              <a:t>  </a:t>
            </a:r>
            <a:r>
              <a:rPr sz="1500" spc="-10" dirty="0">
                <a:latin typeface="Verdana"/>
                <a:cs typeface="Verdana"/>
              </a:rPr>
              <a:t>serão disponibilizadas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as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disciplinas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para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cadastro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da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grade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horária.</a:t>
            </a:r>
            <a:endParaRPr sz="1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500" dirty="0">
              <a:latin typeface="Verdana"/>
              <a:cs typeface="Verdana"/>
            </a:endParaRPr>
          </a:p>
          <a:p>
            <a:pPr marL="12700" marR="10795" algn="just">
              <a:lnSpc>
                <a:spcPct val="114999"/>
              </a:lnSpc>
            </a:pPr>
            <a:r>
              <a:rPr sz="1500" b="1" dirty="0">
                <a:latin typeface="Verdana"/>
                <a:cs typeface="Verdana"/>
              </a:rPr>
              <a:t>Calendário</a:t>
            </a:r>
            <a:r>
              <a:rPr sz="1500" b="1" spc="5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não</a:t>
            </a:r>
            <a:r>
              <a:rPr sz="1500" b="1" spc="6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homologado:</a:t>
            </a:r>
            <a:r>
              <a:rPr sz="1500" b="1" spc="9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Impede</a:t>
            </a:r>
            <a:r>
              <a:rPr sz="1500" spc="6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definição</a:t>
            </a:r>
            <a:r>
              <a:rPr sz="1500" spc="6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dos</a:t>
            </a:r>
            <a:r>
              <a:rPr sz="1500" spc="6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dias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letivos,</a:t>
            </a:r>
            <a:r>
              <a:rPr sz="1500" spc="6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inviabilizando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o </a:t>
            </a:r>
            <a:r>
              <a:rPr sz="1500" spc="-10" dirty="0">
                <a:latin typeface="Verdana"/>
                <a:cs typeface="Verdana"/>
              </a:rPr>
              <a:t>lançamento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frequência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</a:t>
            </a:r>
            <a:r>
              <a:rPr sz="1500" spc="-2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registro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-2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aulas.</a:t>
            </a:r>
            <a:endParaRPr sz="1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500" dirty="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</a:pPr>
            <a:r>
              <a:rPr sz="1500" b="1" dirty="0">
                <a:latin typeface="Verdana"/>
                <a:cs typeface="Verdana"/>
              </a:rPr>
              <a:t>Coleta</a:t>
            </a:r>
            <a:r>
              <a:rPr sz="1500" b="1" spc="36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de</a:t>
            </a:r>
            <a:r>
              <a:rPr sz="1500" b="1" spc="37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classe</a:t>
            </a:r>
            <a:r>
              <a:rPr sz="1500" b="1" spc="37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não</a:t>
            </a:r>
            <a:r>
              <a:rPr sz="1500" b="1" spc="36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realizada:</a:t>
            </a:r>
            <a:r>
              <a:rPr sz="1500" b="1" spc="4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As</a:t>
            </a:r>
            <a:r>
              <a:rPr sz="1500" spc="37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turmas</a:t>
            </a:r>
            <a:r>
              <a:rPr sz="1500" spc="37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não</a:t>
            </a:r>
            <a:r>
              <a:rPr sz="1500" spc="36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serão</a:t>
            </a:r>
            <a:r>
              <a:rPr sz="1500" spc="37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carregadas</a:t>
            </a:r>
            <a:r>
              <a:rPr sz="1500" spc="36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no</a:t>
            </a:r>
            <a:r>
              <a:rPr sz="1500" spc="37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sistema, impossibilitando</a:t>
            </a:r>
            <a:r>
              <a:rPr sz="1500" spc="-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associação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do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professor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à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classe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e,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consequentemente,</a:t>
            </a:r>
            <a:r>
              <a:rPr sz="1500" spc="-5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bloqueando </a:t>
            </a:r>
            <a:r>
              <a:rPr sz="1500" dirty="0">
                <a:latin typeface="Verdana"/>
                <a:cs typeface="Verdana"/>
              </a:rPr>
              <a:t>os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lançamentos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frequência,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registros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aula,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avaliações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</a:t>
            </a:r>
            <a:r>
              <a:rPr sz="1500" spc="-45" dirty="0">
                <a:latin typeface="Verdana"/>
                <a:cs typeface="Verdana"/>
              </a:rPr>
              <a:t> </a:t>
            </a:r>
            <a:r>
              <a:rPr sz="1500" spc="-10" dirty="0" err="1">
                <a:latin typeface="Verdana"/>
                <a:cs typeface="Verdana"/>
              </a:rPr>
              <a:t>fechamento</a:t>
            </a:r>
            <a:r>
              <a:rPr sz="1500" spc="-10" dirty="0">
                <a:latin typeface="Verdana"/>
                <a:cs typeface="Verdana"/>
              </a:rPr>
              <a:t>.</a:t>
            </a:r>
            <a:endParaRPr lang="pt-BR" sz="1500" spc="-10" dirty="0">
              <a:latin typeface="Verdana"/>
              <a:cs typeface="Verdana"/>
            </a:endParaRPr>
          </a:p>
          <a:p>
            <a:pPr marL="12700" marR="7620" algn="just">
              <a:lnSpc>
                <a:spcPct val="114999"/>
              </a:lnSpc>
              <a:spcBef>
                <a:spcPts val="100"/>
              </a:spcBef>
            </a:pPr>
            <a:r>
              <a:rPr lang="pt-BR" sz="1500" b="1" dirty="0">
                <a:latin typeface="Verdana"/>
                <a:cs typeface="Verdana"/>
              </a:rPr>
              <a:t>Horário</a:t>
            </a:r>
            <a:r>
              <a:rPr lang="pt-BR" sz="1500" b="1" spc="35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de</a:t>
            </a:r>
            <a:r>
              <a:rPr lang="pt-BR" sz="1500" b="1" spc="35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aulas</a:t>
            </a:r>
            <a:r>
              <a:rPr lang="pt-BR" sz="1500" b="1" spc="40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não</a:t>
            </a:r>
            <a:r>
              <a:rPr lang="pt-BR" sz="1500" b="1" spc="35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cadastrado:</a:t>
            </a:r>
            <a:r>
              <a:rPr lang="pt-BR" sz="1500" b="1" spc="7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Impede</a:t>
            </a:r>
            <a:r>
              <a:rPr lang="pt-BR" sz="1500" spc="4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a</a:t>
            </a:r>
            <a:r>
              <a:rPr lang="pt-BR" sz="1500" spc="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configuração</a:t>
            </a:r>
            <a:r>
              <a:rPr lang="pt-BR" sz="1500" spc="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da</a:t>
            </a:r>
            <a:r>
              <a:rPr lang="pt-BR" sz="1500" spc="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grade</a:t>
            </a:r>
            <a:r>
              <a:rPr lang="pt-BR" sz="1500" spc="4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horária,</a:t>
            </a:r>
            <a:r>
              <a:rPr lang="pt-BR" sz="1500" spc="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o</a:t>
            </a:r>
            <a:r>
              <a:rPr lang="pt-BR" sz="1500" spc="35" dirty="0">
                <a:latin typeface="Verdana"/>
                <a:cs typeface="Verdana"/>
              </a:rPr>
              <a:t> </a:t>
            </a:r>
            <a:r>
              <a:rPr lang="pt-BR" sz="1500" spc="-25" dirty="0">
                <a:latin typeface="Verdana"/>
                <a:cs typeface="Verdana"/>
              </a:rPr>
              <a:t>que </a:t>
            </a:r>
            <a:r>
              <a:rPr lang="pt-BR" sz="1500" spc="-10" dirty="0">
                <a:latin typeface="Verdana"/>
                <a:cs typeface="Verdana"/>
              </a:rPr>
              <a:t>compromete</a:t>
            </a:r>
            <a:r>
              <a:rPr lang="pt-BR" sz="1500" spc="-4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os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registros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de</a:t>
            </a:r>
            <a:r>
              <a:rPr lang="pt-BR" sz="1500" spc="-4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aula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e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spc="-10" dirty="0">
                <a:latin typeface="Verdana"/>
                <a:cs typeface="Verdana"/>
              </a:rPr>
              <a:t>frequência.</a:t>
            </a:r>
            <a:endParaRPr lang="pt-BR" sz="15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lang="pt-BR" sz="1500" dirty="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</a:pPr>
            <a:r>
              <a:rPr lang="pt-BR" sz="1500" b="1" dirty="0">
                <a:latin typeface="Verdana"/>
                <a:cs typeface="Verdana"/>
              </a:rPr>
              <a:t>Grade</a:t>
            </a:r>
            <a:r>
              <a:rPr lang="pt-BR" sz="1500" b="1" spc="310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Horária</a:t>
            </a:r>
            <a:r>
              <a:rPr lang="pt-BR" sz="1500" b="1" spc="315" dirty="0">
                <a:latin typeface="Verdana"/>
                <a:cs typeface="Verdana"/>
              </a:rPr>
              <a:t> </a:t>
            </a:r>
            <a:r>
              <a:rPr lang="pt-BR" sz="1500" b="1" dirty="0">
                <a:latin typeface="Verdana"/>
                <a:cs typeface="Verdana"/>
              </a:rPr>
              <a:t>ausente:</a:t>
            </a:r>
            <a:r>
              <a:rPr lang="pt-BR" sz="1500" b="1" spc="34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Impossibilita</a:t>
            </a:r>
            <a:r>
              <a:rPr lang="pt-BR" sz="1500" spc="31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a</a:t>
            </a:r>
            <a:r>
              <a:rPr lang="pt-BR" sz="1500" spc="31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visualização</a:t>
            </a:r>
            <a:r>
              <a:rPr lang="pt-BR" sz="1500" spc="31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dos</a:t>
            </a:r>
            <a:r>
              <a:rPr lang="pt-BR" sz="1500" spc="31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horários</a:t>
            </a:r>
            <a:r>
              <a:rPr lang="pt-BR" sz="1500" spc="31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por</a:t>
            </a:r>
            <a:r>
              <a:rPr lang="pt-BR" sz="1500" spc="31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parte</a:t>
            </a:r>
            <a:r>
              <a:rPr lang="pt-BR" sz="1500" spc="315" dirty="0">
                <a:latin typeface="Verdana"/>
                <a:cs typeface="Verdana"/>
              </a:rPr>
              <a:t> </a:t>
            </a:r>
            <a:r>
              <a:rPr lang="pt-BR" sz="1500" spc="-25" dirty="0">
                <a:latin typeface="Verdana"/>
                <a:cs typeface="Verdana"/>
              </a:rPr>
              <a:t>dos </a:t>
            </a:r>
            <a:r>
              <a:rPr lang="pt-BR" sz="1500" spc="-10" dirty="0">
                <a:latin typeface="Verdana"/>
                <a:cs typeface="Verdana"/>
              </a:rPr>
              <a:t>professores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e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da</a:t>
            </a:r>
            <a:r>
              <a:rPr lang="pt-BR" sz="1500" spc="-3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equipe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gestora,</a:t>
            </a:r>
            <a:r>
              <a:rPr lang="pt-BR" sz="1500" spc="-30" dirty="0">
                <a:latin typeface="Verdana"/>
                <a:cs typeface="Verdana"/>
              </a:rPr>
              <a:t> </a:t>
            </a:r>
            <a:r>
              <a:rPr lang="pt-BR" sz="1500" spc="-10" dirty="0">
                <a:latin typeface="Verdana"/>
                <a:cs typeface="Verdana"/>
              </a:rPr>
              <a:t>impactando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diretamente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o</a:t>
            </a:r>
            <a:r>
              <a:rPr lang="pt-BR" sz="1500" spc="-30" dirty="0">
                <a:latin typeface="Verdana"/>
                <a:cs typeface="Verdana"/>
              </a:rPr>
              <a:t> </a:t>
            </a:r>
            <a:r>
              <a:rPr lang="pt-BR" sz="1500" spc="-10" dirty="0">
                <a:latin typeface="Verdana"/>
                <a:cs typeface="Verdana"/>
              </a:rPr>
              <a:t>lançamento</a:t>
            </a:r>
            <a:r>
              <a:rPr lang="pt-BR" sz="1500" spc="-3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de</a:t>
            </a:r>
            <a:r>
              <a:rPr lang="pt-BR" sz="1500" spc="-30" dirty="0">
                <a:latin typeface="Verdana"/>
                <a:cs typeface="Verdana"/>
              </a:rPr>
              <a:t> </a:t>
            </a:r>
            <a:r>
              <a:rPr lang="pt-BR" sz="1500" spc="-10" dirty="0">
                <a:latin typeface="Verdana"/>
                <a:cs typeface="Verdana"/>
              </a:rPr>
              <a:t>frequência </a:t>
            </a:r>
            <a:r>
              <a:rPr lang="pt-BR" sz="1500" dirty="0">
                <a:latin typeface="Verdana"/>
                <a:cs typeface="Verdana"/>
              </a:rPr>
              <a:t>e</a:t>
            </a:r>
            <a:r>
              <a:rPr lang="pt-BR" sz="1500" spc="-2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o</a:t>
            </a:r>
            <a:r>
              <a:rPr lang="pt-BR" sz="1500" spc="-15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registro</a:t>
            </a:r>
            <a:r>
              <a:rPr lang="pt-BR" sz="1500" spc="-20" dirty="0">
                <a:latin typeface="Verdana"/>
                <a:cs typeface="Verdana"/>
              </a:rPr>
              <a:t> </a:t>
            </a:r>
            <a:r>
              <a:rPr lang="pt-BR" sz="1500" dirty="0">
                <a:latin typeface="Verdana"/>
                <a:cs typeface="Verdana"/>
              </a:rPr>
              <a:t>de</a:t>
            </a:r>
            <a:r>
              <a:rPr lang="pt-BR" sz="1500" spc="-15" dirty="0">
                <a:latin typeface="Verdana"/>
                <a:cs typeface="Verdana"/>
              </a:rPr>
              <a:t> </a:t>
            </a:r>
            <a:r>
              <a:rPr lang="pt-BR" sz="1500" spc="-10" dirty="0">
                <a:latin typeface="Verdana"/>
                <a:cs typeface="Verdana"/>
              </a:rPr>
              <a:t>aulas.</a:t>
            </a:r>
            <a:endParaRPr lang="pt-BR" sz="1500" dirty="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</a:pPr>
            <a:endParaRPr sz="15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449" rIns="0" bIns="0" rtlCol="0">
            <a:spAutoFit/>
          </a:bodyPr>
          <a:lstStyle/>
          <a:p>
            <a:pPr marL="995044">
              <a:lnSpc>
                <a:spcPct val="100000"/>
              </a:lnSpc>
              <a:spcBef>
                <a:spcPts val="100"/>
              </a:spcBef>
            </a:pPr>
            <a:r>
              <a:rPr u="heavy" spc="105" dirty="0">
                <a:uFill>
                  <a:solidFill>
                    <a:srgbClr val="C33329"/>
                  </a:solidFill>
                </a:uFill>
              </a:rPr>
              <a:t>CADASTRO</a:t>
            </a:r>
            <a:r>
              <a:rPr u="heavy" spc="4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65" dirty="0">
                <a:uFill>
                  <a:solidFill>
                    <a:srgbClr val="C33329"/>
                  </a:solidFill>
                </a:uFill>
              </a:rPr>
              <a:t>DO</a:t>
            </a:r>
            <a:r>
              <a:rPr u="heavy" spc="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HORÁRIO</a:t>
            </a:r>
            <a:r>
              <a:rPr u="heavy" spc="4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10" dirty="0">
                <a:uFill>
                  <a:solidFill>
                    <a:srgbClr val="C33329"/>
                  </a:solidFill>
                </a:uFill>
              </a:rPr>
              <a:t>DAS</a:t>
            </a:r>
            <a:r>
              <a:rPr u="heavy" spc="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95" dirty="0">
                <a:uFill>
                  <a:solidFill>
                    <a:srgbClr val="C33329"/>
                  </a:solidFill>
                </a:uFill>
              </a:rPr>
              <a:t>AULAS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>
              <a:lnSpc>
                <a:spcPct val="150000"/>
              </a:lnSpc>
              <a:spcBef>
                <a:spcPts val="100"/>
              </a:spcBef>
            </a:pPr>
            <a:r>
              <a:rPr sz="1500" dirty="0"/>
              <a:t>O</a:t>
            </a:r>
            <a:r>
              <a:rPr sz="1500" spc="215" dirty="0"/>
              <a:t> </a:t>
            </a:r>
            <a:r>
              <a:rPr sz="1500" b="1" i="1" dirty="0">
                <a:latin typeface="Verdana"/>
                <a:cs typeface="Verdana"/>
              </a:rPr>
              <a:t>cadastro</a:t>
            </a:r>
            <a:r>
              <a:rPr sz="1500" b="1" i="1" spc="220" dirty="0">
                <a:latin typeface="Verdana"/>
                <a:cs typeface="Verdana"/>
              </a:rPr>
              <a:t> </a:t>
            </a:r>
            <a:r>
              <a:rPr sz="1500" b="1" i="1" dirty="0">
                <a:latin typeface="Verdana"/>
                <a:cs typeface="Verdana"/>
              </a:rPr>
              <a:t>do</a:t>
            </a:r>
            <a:r>
              <a:rPr sz="1500" b="1" i="1" spc="220" dirty="0">
                <a:latin typeface="Verdana"/>
                <a:cs typeface="Verdana"/>
              </a:rPr>
              <a:t> </a:t>
            </a:r>
            <a:r>
              <a:rPr sz="1500" b="1" i="1" dirty="0">
                <a:latin typeface="Verdana"/>
                <a:cs typeface="Verdana"/>
              </a:rPr>
              <a:t>horário</a:t>
            </a:r>
            <a:r>
              <a:rPr sz="1500" b="1" i="1" spc="229" dirty="0">
                <a:latin typeface="Verdana"/>
                <a:cs typeface="Verdana"/>
              </a:rPr>
              <a:t> </a:t>
            </a:r>
            <a:r>
              <a:rPr sz="1500" dirty="0"/>
              <a:t>das</a:t>
            </a:r>
            <a:r>
              <a:rPr sz="1500" spc="220" dirty="0"/>
              <a:t> </a:t>
            </a:r>
            <a:r>
              <a:rPr sz="1500" dirty="0"/>
              <a:t>aulas</a:t>
            </a:r>
            <a:r>
              <a:rPr sz="1500" spc="215" dirty="0"/>
              <a:t> </a:t>
            </a:r>
            <a:r>
              <a:rPr sz="1500" dirty="0"/>
              <a:t>define</a:t>
            </a:r>
            <a:r>
              <a:rPr sz="1500" spc="220" dirty="0"/>
              <a:t> </a:t>
            </a:r>
            <a:r>
              <a:rPr sz="1500" dirty="0"/>
              <a:t>os</a:t>
            </a:r>
            <a:r>
              <a:rPr sz="1500" spc="215" dirty="0"/>
              <a:t> </a:t>
            </a:r>
            <a:r>
              <a:rPr sz="1500" dirty="0"/>
              <a:t>horários</a:t>
            </a:r>
            <a:r>
              <a:rPr sz="1500" spc="220" dirty="0"/>
              <a:t> </a:t>
            </a:r>
            <a:r>
              <a:rPr sz="1500" dirty="0"/>
              <a:t>de</a:t>
            </a:r>
            <a:r>
              <a:rPr sz="1500" spc="220" dirty="0"/>
              <a:t> </a:t>
            </a:r>
            <a:r>
              <a:rPr sz="1500" dirty="0"/>
              <a:t>início</a:t>
            </a:r>
            <a:r>
              <a:rPr sz="1500" spc="215" dirty="0"/>
              <a:t> </a:t>
            </a:r>
            <a:r>
              <a:rPr sz="1500" dirty="0"/>
              <a:t>e</a:t>
            </a:r>
            <a:r>
              <a:rPr sz="1500" spc="220" dirty="0"/>
              <a:t> </a:t>
            </a:r>
            <a:r>
              <a:rPr sz="1500" dirty="0"/>
              <a:t>término</a:t>
            </a:r>
            <a:r>
              <a:rPr sz="1500" spc="215" dirty="0"/>
              <a:t> </a:t>
            </a:r>
            <a:r>
              <a:rPr sz="1500" dirty="0"/>
              <a:t>das</a:t>
            </a:r>
            <a:r>
              <a:rPr sz="1500" spc="220" dirty="0"/>
              <a:t> </a:t>
            </a:r>
            <a:r>
              <a:rPr sz="1500" spc="-10" dirty="0"/>
              <a:t>aulas </a:t>
            </a:r>
            <a:r>
              <a:rPr sz="1500" dirty="0"/>
              <a:t>para</a:t>
            </a:r>
            <a:r>
              <a:rPr sz="1500" spc="-50" dirty="0"/>
              <a:t> </a:t>
            </a:r>
            <a:r>
              <a:rPr sz="1500" dirty="0"/>
              <a:t>uma</a:t>
            </a:r>
            <a:r>
              <a:rPr sz="1500" spc="-50" dirty="0"/>
              <a:t> </a:t>
            </a:r>
            <a:r>
              <a:rPr sz="1500" dirty="0"/>
              <a:t>determinada</a:t>
            </a:r>
            <a:r>
              <a:rPr sz="1500" spc="-50" dirty="0"/>
              <a:t> </a:t>
            </a:r>
            <a:r>
              <a:rPr sz="1500" spc="-10" dirty="0"/>
              <a:t>turma.</a:t>
            </a:r>
            <a:endParaRPr sz="1500">
              <a:latin typeface="Verdana"/>
              <a:cs typeface="Verdana"/>
            </a:endParaRPr>
          </a:p>
          <a:p>
            <a:pPr marL="341630">
              <a:lnSpc>
                <a:spcPct val="100000"/>
              </a:lnSpc>
              <a:spcBef>
                <a:spcPts val="900"/>
              </a:spcBef>
            </a:pPr>
            <a:r>
              <a:rPr sz="1500" dirty="0"/>
              <a:t>Para</a:t>
            </a:r>
            <a:r>
              <a:rPr sz="1500" spc="55" dirty="0"/>
              <a:t> </a:t>
            </a:r>
            <a:r>
              <a:rPr sz="1500" spc="-20" dirty="0"/>
              <a:t>cadastrar,</a:t>
            </a:r>
            <a:r>
              <a:rPr sz="1500" spc="55" dirty="0"/>
              <a:t> </a:t>
            </a:r>
            <a:r>
              <a:rPr sz="1500" dirty="0"/>
              <a:t>acesse</a:t>
            </a:r>
            <a:r>
              <a:rPr sz="1500" spc="55" dirty="0"/>
              <a:t> </a:t>
            </a:r>
            <a:r>
              <a:rPr sz="1500" dirty="0"/>
              <a:t>à</a:t>
            </a:r>
            <a:r>
              <a:rPr sz="1500" spc="75" dirty="0"/>
              <a:t> </a:t>
            </a:r>
            <a:r>
              <a:rPr sz="1500" b="1" dirty="0">
                <a:latin typeface="Verdana"/>
                <a:cs typeface="Verdana"/>
              </a:rPr>
              <a:t>Secretaria</a:t>
            </a:r>
            <a:r>
              <a:rPr sz="1500" b="1" spc="5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Escolar</a:t>
            </a:r>
            <a:r>
              <a:rPr sz="1500" b="1" spc="6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Digital</a:t>
            </a:r>
            <a:r>
              <a:rPr sz="1500" b="1" spc="5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–</a:t>
            </a:r>
            <a:r>
              <a:rPr sz="1500" b="1" spc="5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SED</a:t>
            </a:r>
            <a:r>
              <a:rPr sz="1500" dirty="0"/>
              <a:t>,</a:t>
            </a:r>
            <a:r>
              <a:rPr sz="1500" spc="55" dirty="0"/>
              <a:t> </a:t>
            </a:r>
            <a:r>
              <a:rPr sz="1500" dirty="0"/>
              <a:t>Menu:</a:t>
            </a:r>
            <a:r>
              <a:rPr sz="1500" spc="60" dirty="0"/>
              <a:t> </a:t>
            </a:r>
            <a:r>
              <a:rPr sz="1500" b="1" dirty="0">
                <a:latin typeface="Verdana"/>
                <a:cs typeface="Verdana"/>
              </a:rPr>
              <a:t>Gestão</a:t>
            </a:r>
            <a:r>
              <a:rPr sz="1500" b="1" spc="55" dirty="0">
                <a:latin typeface="Verdana"/>
                <a:cs typeface="Verdana"/>
              </a:rPr>
              <a:t> </a:t>
            </a:r>
            <a:r>
              <a:rPr sz="1500" b="1" spc="-10" dirty="0">
                <a:latin typeface="Verdana"/>
                <a:cs typeface="Verdana"/>
              </a:rPr>
              <a:t>Escolar</a:t>
            </a:r>
            <a:endParaRPr sz="1500">
              <a:latin typeface="Verdana"/>
              <a:cs typeface="Verdana"/>
            </a:endParaRPr>
          </a:p>
          <a:p>
            <a:pPr marL="341630">
              <a:lnSpc>
                <a:spcPct val="100000"/>
              </a:lnSpc>
              <a:spcBef>
                <a:spcPts val="900"/>
              </a:spcBef>
            </a:pPr>
            <a:r>
              <a:rPr sz="1500" dirty="0"/>
              <a:t>&gt;</a:t>
            </a:r>
            <a:r>
              <a:rPr sz="1500" spc="-30" dirty="0"/>
              <a:t> </a:t>
            </a:r>
            <a:r>
              <a:rPr sz="1500" b="1" dirty="0">
                <a:latin typeface="Verdana"/>
                <a:cs typeface="Verdana"/>
              </a:rPr>
              <a:t>Grade</a:t>
            </a:r>
            <a:r>
              <a:rPr sz="1500" b="1" spc="-3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Horária</a:t>
            </a:r>
            <a:r>
              <a:rPr sz="1500" b="1" spc="-15" dirty="0">
                <a:latin typeface="Verdana"/>
                <a:cs typeface="Verdana"/>
              </a:rPr>
              <a:t> </a:t>
            </a:r>
            <a:r>
              <a:rPr sz="1500" dirty="0"/>
              <a:t>&gt;</a:t>
            </a:r>
            <a:r>
              <a:rPr sz="1500" spc="-25" dirty="0"/>
              <a:t> </a:t>
            </a:r>
            <a:r>
              <a:rPr sz="1500" b="1" dirty="0">
                <a:latin typeface="Verdana"/>
                <a:cs typeface="Verdana"/>
              </a:rPr>
              <a:t>Cadastro</a:t>
            </a:r>
            <a:r>
              <a:rPr sz="1500" b="1" spc="-3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de</a:t>
            </a:r>
            <a:r>
              <a:rPr sz="1500" b="1" spc="-30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Horários</a:t>
            </a:r>
            <a:r>
              <a:rPr sz="1500" b="1" spc="-35" dirty="0">
                <a:latin typeface="Verdana"/>
                <a:cs typeface="Verdana"/>
              </a:rPr>
              <a:t> </a:t>
            </a:r>
            <a:r>
              <a:rPr sz="1500" b="1" dirty="0">
                <a:latin typeface="Verdana"/>
                <a:cs typeface="Verdana"/>
              </a:rPr>
              <a:t>das</a:t>
            </a:r>
            <a:r>
              <a:rPr sz="1500" b="1" spc="-30" dirty="0">
                <a:latin typeface="Verdana"/>
                <a:cs typeface="Verdana"/>
              </a:rPr>
              <a:t> </a:t>
            </a:r>
            <a:r>
              <a:rPr sz="1500" b="1" spc="-10" dirty="0">
                <a:latin typeface="Verdana"/>
                <a:cs typeface="Verdana"/>
              </a:rPr>
              <a:t>Aulas</a:t>
            </a:r>
            <a:endParaRPr sz="15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400" y="2992350"/>
            <a:ext cx="7959375" cy="1982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449" rIns="0" bIns="0" rtlCol="0">
            <a:spAutoFit/>
          </a:bodyPr>
          <a:lstStyle/>
          <a:p>
            <a:pPr marL="1909445">
              <a:lnSpc>
                <a:spcPct val="100000"/>
              </a:lnSpc>
              <a:spcBef>
                <a:spcPts val="100"/>
              </a:spcBef>
            </a:pPr>
            <a:r>
              <a:rPr u="heavy" spc="105" dirty="0">
                <a:uFill>
                  <a:solidFill>
                    <a:srgbClr val="C33329"/>
                  </a:solidFill>
                </a:uFill>
              </a:rPr>
              <a:t>CADASTRO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70" dirty="0">
                <a:uFill>
                  <a:solidFill>
                    <a:srgbClr val="C33329"/>
                  </a:solidFill>
                </a:uFill>
              </a:rPr>
              <a:t>DA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14" dirty="0">
                <a:uFill>
                  <a:solidFill>
                    <a:srgbClr val="C33329"/>
                  </a:solidFill>
                </a:uFill>
              </a:rPr>
              <a:t>GRADE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40" dirty="0">
                <a:uFill>
                  <a:solidFill>
                    <a:srgbClr val="C33329"/>
                  </a:solidFill>
                </a:uFill>
              </a:rPr>
              <a:t>HORÁRIA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>
              <a:lnSpc>
                <a:spcPct val="150000"/>
              </a:lnSpc>
              <a:spcBef>
                <a:spcPts val="100"/>
              </a:spcBef>
            </a:pPr>
            <a:r>
              <a:rPr sz="1400" dirty="0"/>
              <a:t>O</a:t>
            </a:r>
            <a:r>
              <a:rPr sz="1400" spc="114" dirty="0"/>
              <a:t> </a:t>
            </a:r>
            <a:r>
              <a:rPr sz="1400" dirty="0"/>
              <a:t>cadastro</a:t>
            </a:r>
            <a:r>
              <a:rPr sz="1400" spc="120" dirty="0"/>
              <a:t> </a:t>
            </a:r>
            <a:r>
              <a:rPr sz="1400" dirty="0"/>
              <a:t>da</a:t>
            </a:r>
            <a:r>
              <a:rPr sz="1400" spc="130" dirty="0"/>
              <a:t> </a:t>
            </a:r>
            <a:r>
              <a:rPr sz="1400" b="1" dirty="0">
                <a:latin typeface="Verdana"/>
                <a:cs typeface="Verdana"/>
              </a:rPr>
              <a:t>Grade</a:t>
            </a:r>
            <a:r>
              <a:rPr sz="1400" b="1" spc="12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Horária,</a:t>
            </a:r>
            <a:r>
              <a:rPr sz="1400" b="1" spc="120" dirty="0">
                <a:latin typeface="Verdana"/>
                <a:cs typeface="Verdana"/>
              </a:rPr>
              <a:t> </a:t>
            </a:r>
            <a:r>
              <a:rPr sz="1400" dirty="0"/>
              <a:t>possibilita</a:t>
            </a:r>
            <a:r>
              <a:rPr sz="1400" spc="120" dirty="0"/>
              <a:t> </a:t>
            </a:r>
            <a:r>
              <a:rPr sz="1400" dirty="0"/>
              <a:t>que</a:t>
            </a:r>
            <a:r>
              <a:rPr sz="1400" spc="120" dirty="0"/>
              <a:t> </a:t>
            </a:r>
            <a:r>
              <a:rPr sz="1400" dirty="0"/>
              <a:t>a</a:t>
            </a:r>
            <a:r>
              <a:rPr sz="1400" spc="120" dirty="0"/>
              <a:t> </a:t>
            </a:r>
            <a:r>
              <a:rPr sz="1400" dirty="0"/>
              <a:t>escola</a:t>
            </a:r>
            <a:r>
              <a:rPr sz="1400" spc="120" dirty="0"/>
              <a:t> </a:t>
            </a:r>
            <a:r>
              <a:rPr sz="1400" dirty="0"/>
              <a:t>cadastre</a:t>
            </a:r>
            <a:r>
              <a:rPr sz="1400" spc="120" dirty="0"/>
              <a:t> </a:t>
            </a:r>
            <a:r>
              <a:rPr sz="1400" dirty="0"/>
              <a:t>os</a:t>
            </a:r>
            <a:r>
              <a:rPr sz="1400" spc="120" dirty="0"/>
              <a:t> </a:t>
            </a:r>
            <a:r>
              <a:rPr sz="1400" dirty="0"/>
              <a:t>horários</a:t>
            </a:r>
            <a:r>
              <a:rPr sz="1400" spc="120" dirty="0"/>
              <a:t> </a:t>
            </a:r>
            <a:r>
              <a:rPr sz="1400" dirty="0"/>
              <a:t>específicos</a:t>
            </a:r>
            <a:r>
              <a:rPr sz="1400" spc="120" dirty="0"/>
              <a:t> </a:t>
            </a:r>
            <a:r>
              <a:rPr sz="1400" spc="-25" dirty="0"/>
              <a:t>de </a:t>
            </a:r>
            <a:r>
              <a:rPr sz="1400" dirty="0"/>
              <a:t>cada</a:t>
            </a:r>
            <a:r>
              <a:rPr sz="1400" spc="-55" dirty="0"/>
              <a:t> </a:t>
            </a:r>
            <a:r>
              <a:rPr sz="1400" dirty="0"/>
              <a:t>disciplina</a:t>
            </a:r>
            <a:r>
              <a:rPr sz="1400" spc="-55" dirty="0"/>
              <a:t> </a:t>
            </a:r>
            <a:r>
              <a:rPr sz="1400" dirty="0"/>
              <a:t>para</a:t>
            </a:r>
            <a:r>
              <a:rPr sz="1400" spc="-55" dirty="0"/>
              <a:t> </a:t>
            </a:r>
            <a:r>
              <a:rPr sz="1400" dirty="0"/>
              <a:t>cada</a:t>
            </a:r>
            <a:r>
              <a:rPr sz="1400" spc="-55" dirty="0"/>
              <a:t> </a:t>
            </a:r>
            <a:r>
              <a:rPr sz="1400" spc="-10" dirty="0"/>
              <a:t>turma.</a:t>
            </a:r>
            <a:endParaRPr sz="1400">
              <a:latin typeface="Verdana"/>
              <a:cs typeface="Verdana"/>
            </a:endParaRPr>
          </a:p>
          <a:p>
            <a:pPr marL="341630" marR="28575">
              <a:lnSpc>
                <a:spcPct val="150000"/>
              </a:lnSpc>
            </a:pPr>
            <a:r>
              <a:rPr sz="1400" dirty="0"/>
              <a:t>Para</a:t>
            </a:r>
            <a:r>
              <a:rPr sz="1400" spc="335" dirty="0"/>
              <a:t> </a:t>
            </a:r>
            <a:r>
              <a:rPr sz="1400" dirty="0"/>
              <a:t>cadastrar</a:t>
            </a:r>
            <a:r>
              <a:rPr sz="1400" spc="340" dirty="0"/>
              <a:t> </a:t>
            </a:r>
            <a:r>
              <a:rPr sz="1400" dirty="0"/>
              <a:t>a</a:t>
            </a:r>
            <a:r>
              <a:rPr sz="1400" spc="335" dirty="0"/>
              <a:t> </a:t>
            </a:r>
            <a:r>
              <a:rPr sz="1400" dirty="0"/>
              <a:t>Grade</a:t>
            </a:r>
            <a:r>
              <a:rPr sz="1400" spc="340" dirty="0"/>
              <a:t> </a:t>
            </a:r>
            <a:r>
              <a:rPr sz="1400" dirty="0"/>
              <a:t>Horária,</a:t>
            </a:r>
            <a:r>
              <a:rPr sz="1400" spc="340" dirty="0"/>
              <a:t> </a:t>
            </a:r>
            <a:r>
              <a:rPr sz="1400" dirty="0"/>
              <a:t>acesse</a:t>
            </a:r>
            <a:r>
              <a:rPr sz="1400" spc="335" dirty="0"/>
              <a:t> </a:t>
            </a:r>
            <a:r>
              <a:rPr sz="1400" dirty="0"/>
              <a:t>à</a:t>
            </a:r>
            <a:r>
              <a:rPr sz="1400" spc="360" dirty="0"/>
              <a:t> </a:t>
            </a:r>
            <a:r>
              <a:rPr sz="1400" b="1" dirty="0">
                <a:latin typeface="Verdana"/>
                <a:cs typeface="Verdana"/>
              </a:rPr>
              <a:t>Secretaria</a:t>
            </a:r>
            <a:r>
              <a:rPr sz="1400" b="1" spc="34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Escolar</a:t>
            </a:r>
            <a:r>
              <a:rPr sz="1400" b="1" spc="34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Digital</a:t>
            </a:r>
            <a:r>
              <a:rPr sz="1400" b="1" spc="34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–</a:t>
            </a:r>
            <a:r>
              <a:rPr sz="1400" b="1" spc="34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SED</a:t>
            </a:r>
            <a:r>
              <a:rPr sz="1400" dirty="0"/>
              <a:t>,</a:t>
            </a:r>
            <a:r>
              <a:rPr sz="1400" spc="335" dirty="0"/>
              <a:t> </a:t>
            </a:r>
            <a:r>
              <a:rPr sz="1400" b="1" spc="-10" dirty="0">
                <a:latin typeface="Verdana"/>
                <a:cs typeface="Verdana"/>
              </a:rPr>
              <a:t>Gestão </a:t>
            </a:r>
            <a:r>
              <a:rPr sz="1400" b="1" dirty="0">
                <a:latin typeface="Verdana"/>
                <a:cs typeface="Verdana"/>
              </a:rPr>
              <a:t>Escolar</a:t>
            </a:r>
            <a:r>
              <a:rPr sz="1400" dirty="0"/>
              <a:t>&gt;</a:t>
            </a:r>
            <a:r>
              <a:rPr sz="1400" spc="-55" dirty="0"/>
              <a:t> </a:t>
            </a:r>
            <a:r>
              <a:rPr sz="1400" b="1" dirty="0">
                <a:latin typeface="Verdana"/>
                <a:cs typeface="Verdana"/>
              </a:rPr>
              <a:t>Grade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Horária</a:t>
            </a:r>
            <a:r>
              <a:rPr sz="1400" b="1" spc="-45" dirty="0">
                <a:latin typeface="Verdana"/>
                <a:cs typeface="Verdana"/>
              </a:rPr>
              <a:t> </a:t>
            </a:r>
            <a:r>
              <a:rPr sz="1400" dirty="0"/>
              <a:t>&gt;</a:t>
            </a:r>
            <a:r>
              <a:rPr sz="1400" spc="-50" dirty="0"/>
              <a:t> </a:t>
            </a:r>
            <a:r>
              <a:rPr sz="1400" b="1" spc="-10" dirty="0">
                <a:latin typeface="Verdana"/>
                <a:cs typeface="Verdana"/>
              </a:rPr>
              <a:t>Cadastrar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Grade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Horária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925" y="2931187"/>
            <a:ext cx="8232726" cy="2039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05" y="0"/>
            <a:ext cx="8981790" cy="5143501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ACA346B6-75CC-99C3-B366-1C7867D8F3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0064" y="-7325"/>
            <a:ext cx="23285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FREQUÊNCIA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49" y="644725"/>
            <a:ext cx="5289249" cy="3854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22374" y="112858"/>
            <a:ext cx="2473960" cy="493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0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lançamento</a:t>
            </a:r>
            <a:r>
              <a:rPr sz="1400" spc="-25" dirty="0">
                <a:latin typeface="Verdana"/>
                <a:cs typeface="Verdana"/>
              </a:rPr>
              <a:t> de </a:t>
            </a:r>
            <a:r>
              <a:rPr sz="1400" spc="-10" dirty="0">
                <a:latin typeface="Verdana"/>
                <a:cs typeface="Verdana"/>
              </a:rPr>
              <a:t>frequência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só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poderá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ser </a:t>
            </a:r>
            <a:r>
              <a:rPr sz="1400" dirty="0">
                <a:latin typeface="Verdana"/>
                <a:cs typeface="Verdana"/>
              </a:rPr>
              <a:t>realizado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a</a:t>
            </a:r>
            <a:r>
              <a:rPr sz="1400" b="1" spc="-6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partir</a:t>
            </a:r>
            <a:r>
              <a:rPr sz="1400" b="1" spc="-6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do </a:t>
            </a:r>
            <a:r>
              <a:rPr sz="1400" dirty="0">
                <a:latin typeface="Verdana"/>
                <a:cs typeface="Verdana"/>
              </a:rPr>
              <a:t>horário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aula;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191135">
              <a:lnSpc>
                <a:spcPct val="114999"/>
              </a:lnSpc>
            </a:pPr>
            <a:r>
              <a:rPr sz="1400" spc="-10" dirty="0">
                <a:latin typeface="Verdana"/>
                <a:cs typeface="Verdana"/>
              </a:rPr>
              <a:t>Professores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com </a:t>
            </a:r>
            <a:r>
              <a:rPr sz="1400" dirty="0">
                <a:latin typeface="Verdana"/>
                <a:cs typeface="Verdana"/>
              </a:rPr>
              <a:t>"dobradinha"</a:t>
            </a:r>
            <a:r>
              <a:rPr sz="1400" spc="-1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poderão: </a:t>
            </a:r>
            <a:r>
              <a:rPr sz="1400" dirty="0">
                <a:latin typeface="Verdana"/>
                <a:cs typeface="Verdana"/>
              </a:rPr>
              <a:t>Efetuar</a:t>
            </a:r>
            <a:r>
              <a:rPr sz="1400" spc="-5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os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dois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registros simultaneamente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partir </a:t>
            </a:r>
            <a:r>
              <a:rPr sz="1400" dirty="0">
                <a:latin typeface="Verdana"/>
                <a:cs typeface="Verdana"/>
              </a:rPr>
              <a:t>da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segunda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aula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b="1" spc="-25" dirty="0">
                <a:latin typeface="Verdana"/>
                <a:cs typeface="Verdana"/>
              </a:rPr>
              <a:t>ou</a:t>
            </a:r>
            <a:r>
              <a:rPr sz="1400" spc="-25" dirty="0">
                <a:latin typeface="Verdana"/>
                <a:cs typeface="Verdana"/>
              </a:rPr>
              <a:t>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sz="1400" spc="-10" dirty="0">
                <a:latin typeface="Verdana"/>
                <a:cs typeface="Verdana"/>
              </a:rPr>
              <a:t>Realizar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cada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lançamento </a:t>
            </a:r>
            <a:r>
              <a:rPr sz="1400" dirty="0">
                <a:latin typeface="Verdana"/>
                <a:cs typeface="Verdana"/>
              </a:rPr>
              <a:t>nos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respectivos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horários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cada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aula.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10795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A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plataforma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dispõe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da </a:t>
            </a:r>
            <a:r>
              <a:rPr sz="1400" spc="-10" dirty="0">
                <a:latin typeface="Verdana"/>
                <a:cs typeface="Verdana"/>
              </a:rPr>
              <a:t>funcionalidade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"Duplicar Lançamento"</a:t>
            </a:r>
            <a:r>
              <a:rPr sz="1400" spc="-10" dirty="0">
                <a:latin typeface="Verdana"/>
                <a:cs typeface="Verdana"/>
              </a:rPr>
              <a:t>,</a:t>
            </a:r>
            <a:r>
              <a:rPr sz="1400" spc="-5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que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facilita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processo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registro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para </a:t>
            </a:r>
            <a:r>
              <a:rPr sz="1400" dirty="0">
                <a:latin typeface="Verdana"/>
                <a:cs typeface="Verdana"/>
              </a:rPr>
              <a:t>aulas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consecutivas.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449" rIns="0" bIns="0" rtlCol="0">
            <a:spAutoFit/>
          </a:bodyPr>
          <a:lstStyle/>
          <a:p>
            <a:pPr marL="995044">
              <a:lnSpc>
                <a:spcPct val="100000"/>
              </a:lnSpc>
              <a:spcBef>
                <a:spcPts val="100"/>
              </a:spcBef>
            </a:pPr>
            <a:r>
              <a:rPr dirty="0"/>
              <a:t>REGISTRO</a:t>
            </a:r>
            <a:r>
              <a:rPr spc="-15" dirty="0"/>
              <a:t> </a:t>
            </a:r>
            <a:r>
              <a:rPr spc="140" dirty="0"/>
              <a:t>DE</a:t>
            </a:r>
            <a:r>
              <a:rPr spc="-15" dirty="0"/>
              <a:t> </a:t>
            </a:r>
            <a:r>
              <a:rPr spc="95" dirty="0"/>
              <a:t>AULAS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84725" y="1100283"/>
            <a:ext cx="3197860" cy="321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415" algn="just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Para registrar as aulas,</a:t>
            </a:r>
            <a:r>
              <a:rPr sz="1400" spc="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 </a:t>
            </a:r>
            <a:r>
              <a:rPr sz="1400" spc="-10" dirty="0">
                <a:latin typeface="Verdana"/>
                <a:cs typeface="Verdana"/>
              </a:rPr>
              <a:t>professor </a:t>
            </a:r>
            <a:r>
              <a:rPr sz="1400" dirty="0">
                <a:latin typeface="Verdana"/>
                <a:cs typeface="Verdana"/>
              </a:rPr>
              <a:t>poderá</a:t>
            </a:r>
            <a:r>
              <a:rPr sz="1400" spc="290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selecionar</a:t>
            </a:r>
            <a:r>
              <a:rPr sz="1400" spc="295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até</a:t>
            </a:r>
            <a:r>
              <a:rPr sz="1400" spc="295" dirty="0">
                <a:latin typeface="Verdana"/>
                <a:cs typeface="Verdana"/>
              </a:rPr>
              <a:t>   </a:t>
            </a:r>
            <a:r>
              <a:rPr sz="1400" b="1" spc="-20" dirty="0">
                <a:latin typeface="Verdana"/>
                <a:cs typeface="Verdana"/>
              </a:rPr>
              <a:t>dois </a:t>
            </a:r>
            <a:r>
              <a:rPr sz="1400" b="1" dirty="0">
                <a:latin typeface="Verdana"/>
                <a:cs typeface="Verdana"/>
              </a:rPr>
              <a:t>materiais</a:t>
            </a:r>
            <a:r>
              <a:rPr sz="1400" b="1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por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aula;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tabLst>
                <a:tab pos="637540" algn="l"/>
                <a:tab pos="908050" algn="l"/>
                <a:tab pos="1464945" algn="l"/>
                <a:tab pos="1692910" algn="l"/>
                <a:tab pos="2313305" algn="l"/>
                <a:tab pos="2336165" algn="l"/>
              </a:tabLst>
            </a:pPr>
            <a:r>
              <a:rPr sz="1400" spc="-25" dirty="0">
                <a:latin typeface="Verdana"/>
                <a:cs typeface="Verdana"/>
              </a:rPr>
              <a:t>Em</a:t>
            </a:r>
            <a:r>
              <a:rPr sz="1400" dirty="0">
                <a:latin typeface="Verdana"/>
                <a:cs typeface="Verdana"/>
              </a:rPr>
              <a:t>	</a:t>
            </a:r>
            <a:r>
              <a:rPr sz="1400" spc="-20" dirty="0">
                <a:latin typeface="Verdana"/>
                <a:cs typeface="Verdana"/>
              </a:rPr>
              <a:t>razão</a:t>
            </a:r>
            <a:r>
              <a:rPr sz="1400" dirty="0">
                <a:latin typeface="Verdana"/>
                <a:cs typeface="Verdana"/>
              </a:rPr>
              <a:t>	</a:t>
            </a:r>
            <a:r>
              <a:rPr sz="1400" spc="-10" dirty="0">
                <a:latin typeface="Verdana"/>
                <a:cs typeface="Verdana"/>
              </a:rPr>
              <a:t>dessa</a:t>
            </a:r>
            <a:r>
              <a:rPr sz="1400" dirty="0">
                <a:latin typeface="Verdana"/>
                <a:cs typeface="Verdana"/>
              </a:rPr>
              <a:t>	</a:t>
            </a:r>
            <a:r>
              <a:rPr sz="1400" spc="-10" dirty="0">
                <a:latin typeface="Verdana"/>
                <a:cs typeface="Verdana"/>
              </a:rPr>
              <a:t>limitação, </a:t>
            </a:r>
            <a:r>
              <a:rPr sz="1400" b="1" dirty="0">
                <a:latin typeface="Verdana"/>
                <a:cs typeface="Verdana"/>
              </a:rPr>
              <a:t>professores</a:t>
            </a:r>
            <a:r>
              <a:rPr sz="1400" b="1" spc="42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com</a:t>
            </a:r>
            <a:r>
              <a:rPr sz="1400" b="1" spc="425" dirty="0">
                <a:latin typeface="Verdana"/>
                <a:cs typeface="Verdana"/>
              </a:rPr>
              <a:t> </a:t>
            </a:r>
            <a:r>
              <a:rPr sz="1400" b="1" spc="-10" dirty="0">
                <a:latin typeface="Verdana"/>
                <a:cs typeface="Verdana"/>
              </a:rPr>
              <a:t>"dobradinha" </a:t>
            </a:r>
            <a:r>
              <a:rPr sz="1400" spc="-10" dirty="0">
                <a:latin typeface="Verdana"/>
                <a:cs typeface="Verdana"/>
              </a:rPr>
              <a:t>deverão</a:t>
            </a:r>
            <a:r>
              <a:rPr sz="1400" dirty="0">
                <a:latin typeface="Verdana"/>
                <a:cs typeface="Verdana"/>
              </a:rPr>
              <a:t>	</a:t>
            </a:r>
            <a:r>
              <a:rPr sz="1400" b="1" spc="-10" dirty="0">
                <a:latin typeface="Verdana"/>
                <a:cs typeface="Verdana"/>
              </a:rPr>
              <a:t>salvar</a:t>
            </a:r>
            <a:r>
              <a:rPr sz="1400" b="1" dirty="0">
                <a:latin typeface="Verdana"/>
                <a:cs typeface="Verdana"/>
              </a:rPr>
              <a:t>	</a:t>
            </a:r>
            <a:r>
              <a:rPr sz="1400" b="1" spc="-20" dirty="0">
                <a:latin typeface="Verdana"/>
                <a:cs typeface="Verdana"/>
              </a:rPr>
              <a:t>cada</a:t>
            </a:r>
            <a:r>
              <a:rPr sz="1400" b="1" dirty="0">
                <a:latin typeface="Verdana"/>
                <a:cs typeface="Verdana"/>
              </a:rPr>
              <a:t>		</a:t>
            </a:r>
            <a:r>
              <a:rPr sz="1400" b="1" spc="-10" dirty="0">
                <a:latin typeface="Verdana"/>
                <a:cs typeface="Verdana"/>
              </a:rPr>
              <a:t>registro separadamente</a:t>
            </a:r>
            <a:r>
              <a:rPr sz="1400" spc="-10" dirty="0">
                <a:latin typeface="Verdana"/>
                <a:cs typeface="Verdana"/>
              </a:rPr>
              <a:t>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6985" algn="just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Diferentemente</a:t>
            </a:r>
            <a:r>
              <a:rPr sz="1400" spc="2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lançamento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frequência,</a:t>
            </a:r>
            <a:r>
              <a:rPr sz="1400" spc="15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15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registro</a:t>
            </a:r>
            <a:r>
              <a:rPr sz="1400" spc="15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160" dirty="0">
                <a:latin typeface="Verdana"/>
                <a:cs typeface="Verdana"/>
              </a:rPr>
              <a:t>  </a:t>
            </a:r>
            <a:r>
              <a:rPr sz="1400" spc="-10" dirty="0">
                <a:latin typeface="Verdana"/>
                <a:cs typeface="Verdana"/>
              </a:rPr>
              <a:t>aulas </a:t>
            </a:r>
            <a:r>
              <a:rPr sz="1400" dirty="0">
                <a:latin typeface="Verdana"/>
                <a:cs typeface="Verdana"/>
              </a:rPr>
              <a:t>poderá</a:t>
            </a:r>
            <a:r>
              <a:rPr sz="1400" spc="9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ser</a:t>
            </a:r>
            <a:r>
              <a:rPr sz="1400" spc="10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realizado</a:t>
            </a:r>
            <a:r>
              <a:rPr sz="1400" spc="105" dirty="0">
                <a:latin typeface="Verdana"/>
                <a:cs typeface="Verdana"/>
              </a:rPr>
              <a:t>  </a:t>
            </a:r>
            <a:r>
              <a:rPr sz="1400" b="1" dirty="0">
                <a:latin typeface="Verdana"/>
                <a:cs typeface="Verdana"/>
              </a:rPr>
              <a:t>antes</a:t>
            </a:r>
            <a:r>
              <a:rPr sz="1400" b="1" spc="105" dirty="0">
                <a:latin typeface="Verdana"/>
                <a:cs typeface="Verdana"/>
              </a:rPr>
              <a:t>  </a:t>
            </a:r>
            <a:r>
              <a:rPr sz="1400" b="1" spc="-25" dirty="0">
                <a:latin typeface="Verdana"/>
                <a:cs typeface="Verdana"/>
              </a:rPr>
              <a:t>do </a:t>
            </a:r>
            <a:r>
              <a:rPr sz="1400" b="1" dirty="0">
                <a:latin typeface="Verdana"/>
                <a:cs typeface="Verdana"/>
              </a:rPr>
              <a:t>horário</a:t>
            </a:r>
            <a:r>
              <a:rPr sz="1400" b="1" spc="-55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da</a:t>
            </a:r>
            <a:r>
              <a:rPr sz="1400" b="1" spc="-50" dirty="0">
                <a:latin typeface="Verdana"/>
                <a:cs typeface="Verdana"/>
              </a:rPr>
              <a:t> </a:t>
            </a:r>
            <a:r>
              <a:rPr sz="1400" b="1" spc="-20" dirty="0">
                <a:latin typeface="Verdana"/>
                <a:cs typeface="Verdana"/>
              </a:rPr>
              <a:t>aula</a:t>
            </a:r>
            <a:r>
              <a:rPr sz="1400" spc="-20" dirty="0">
                <a:latin typeface="Verdana"/>
                <a:cs typeface="Verdana"/>
              </a:rPr>
              <a:t>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00" y="875200"/>
            <a:ext cx="5347023" cy="393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414" y="-22125"/>
            <a:ext cx="20739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AVALIAÇÃO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91875" y="151808"/>
            <a:ext cx="5131435" cy="493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O</a:t>
            </a:r>
            <a:r>
              <a:rPr sz="1400" spc="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professor</a:t>
            </a:r>
            <a:r>
              <a:rPr sz="1400" spc="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deverá</a:t>
            </a:r>
            <a:r>
              <a:rPr sz="1400" spc="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preencher</a:t>
            </a:r>
            <a:r>
              <a:rPr sz="1400" spc="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informações</a:t>
            </a:r>
            <a:r>
              <a:rPr sz="1400" spc="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referentes </a:t>
            </a:r>
            <a:r>
              <a:rPr sz="1400" dirty="0">
                <a:latin typeface="Verdana"/>
                <a:cs typeface="Verdana"/>
              </a:rPr>
              <a:t>às</a:t>
            </a:r>
            <a:r>
              <a:rPr sz="1400" spc="2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avaliações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serem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criadas,</a:t>
            </a:r>
            <a:r>
              <a:rPr sz="1400" spc="2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</a:t>
            </a:r>
            <a:r>
              <a:rPr sz="1400" spc="254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mínimo</a:t>
            </a:r>
            <a:r>
              <a:rPr sz="1400" b="1" spc="2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229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 </a:t>
            </a:r>
            <a:r>
              <a:rPr sz="1400" dirty="0">
                <a:latin typeface="Verdana"/>
                <a:cs typeface="Verdana"/>
              </a:rPr>
              <a:t>(duas)</a:t>
            </a:r>
            <a:r>
              <a:rPr sz="1400" spc="4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</a:t>
            </a:r>
            <a:r>
              <a:rPr sz="1400" spc="4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um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b="1" dirty="0">
                <a:latin typeface="Verdana"/>
                <a:cs typeface="Verdana"/>
              </a:rPr>
              <a:t>máximo</a:t>
            </a:r>
            <a:r>
              <a:rPr sz="1400" b="1" spc="15" dirty="0">
                <a:latin typeface="Verdana"/>
                <a:cs typeface="Verdana"/>
              </a:rPr>
              <a:t>  </a:t>
            </a:r>
            <a:r>
              <a:rPr sz="1400" b="1" dirty="0">
                <a:latin typeface="Verdana"/>
                <a:cs typeface="Verdana"/>
              </a:rPr>
              <a:t>de</a:t>
            </a:r>
            <a:r>
              <a:rPr sz="1400" b="1" spc="10" dirty="0">
                <a:latin typeface="Verdana"/>
                <a:cs typeface="Verdana"/>
              </a:rPr>
              <a:t>  </a:t>
            </a:r>
            <a:r>
              <a:rPr sz="1400" b="1" dirty="0">
                <a:latin typeface="Verdana"/>
                <a:cs typeface="Verdana"/>
              </a:rPr>
              <a:t>10</a:t>
            </a:r>
            <a:r>
              <a:rPr sz="1400" b="1" spc="10" dirty="0">
                <a:latin typeface="Verdana"/>
                <a:cs typeface="Verdana"/>
              </a:rPr>
              <a:t>  </a:t>
            </a:r>
            <a:r>
              <a:rPr sz="1400" b="1" dirty="0">
                <a:latin typeface="Verdana"/>
                <a:cs typeface="Verdana"/>
              </a:rPr>
              <a:t>(dez)</a:t>
            </a:r>
            <a:r>
              <a:rPr sz="1400" b="1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avaliações</a:t>
            </a:r>
            <a:r>
              <a:rPr sz="1400" spc="495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por </a:t>
            </a:r>
            <a:r>
              <a:rPr sz="1400" spc="-10" dirty="0">
                <a:latin typeface="Verdana"/>
                <a:cs typeface="Verdana"/>
              </a:rPr>
              <a:t>componente;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É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b="1" dirty="0">
                <a:latin typeface="Verdana"/>
                <a:cs typeface="Verdana"/>
              </a:rPr>
              <a:t>obrigatória</a:t>
            </a:r>
            <a:r>
              <a:rPr sz="1400" b="1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indicação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peso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cada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avaliação,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spc="-2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forma</a:t>
            </a:r>
            <a:r>
              <a:rPr sz="1400" spc="3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que</a:t>
            </a:r>
            <a:r>
              <a:rPr sz="1400" spc="31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31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soma</a:t>
            </a:r>
            <a:r>
              <a:rPr sz="1400" spc="3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totalize</a:t>
            </a:r>
            <a:r>
              <a:rPr sz="1400" spc="31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100%</a:t>
            </a:r>
            <a:r>
              <a:rPr sz="1400" spc="31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ao</a:t>
            </a:r>
            <a:r>
              <a:rPr sz="1400" spc="31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final</a:t>
            </a:r>
            <a:r>
              <a:rPr sz="1400" spc="310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do </a:t>
            </a:r>
            <a:r>
              <a:rPr sz="1400" spc="-10" dirty="0">
                <a:latin typeface="Verdana"/>
                <a:cs typeface="Verdana"/>
              </a:rPr>
              <a:t>lançamento;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715" algn="just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A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média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ponderada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só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poderá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ser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calculada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caso</a:t>
            </a:r>
            <a:r>
              <a:rPr sz="1400" spc="10" dirty="0">
                <a:latin typeface="Verdana"/>
                <a:cs typeface="Verdana"/>
              </a:rPr>
              <a:t>  </a:t>
            </a:r>
            <a:r>
              <a:rPr sz="1400" spc="-50" dirty="0">
                <a:latin typeface="Verdana"/>
                <a:cs typeface="Verdana"/>
              </a:rPr>
              <a:t>o </a:t>
            </a:r>
            <a:r>
              <a:rPr sz="1400" dirty="0">
                <a:latin typeface="Verdana"/>
                <a:cs typeface="Verdana"/>
              </a:rPr>
              <a:t>professor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tenha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distribuído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100%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peso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entre</a:t>
            </a:r>
            <a:r>
              <a:rPr sz="1400" spc="40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as </a:t>
            </a:r>
            <a:r>
              <a:rPr sz="1400" spc="-10" dirty="0">
                <a:latin typeface="Verdana"/>
                <a:cs typeface="Verdana"/>
              </a:rPr>
              <a:t>avaliações;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11430" algn="just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A</a:t>
            </a:r>
            <a:r>
              <a:rPr sz="1400" spc="4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exclusão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uma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avaliação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só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será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possível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se</a:t>
            </a:r>
            <a:r>
              <a:rPr sz="1400" spc="5" dirty="0">
                <a:latin typeface="Verdana"/>
                <a:cs typeface="Verdana"/>
              </a:rPr>
              <a:t>  </a:t>
            </a:r>
            <a:r>
              <a:rPr sz="1400" spc="-50" dirty="0">
                <a:latin typeface="Verdana"/>
                <a:cs typeface="Verdana"/>
              </a:rPr>
              <a:t>o </a:t>
            </a:r>
            <a:r>
              <a:rPr sz="1400" dirty="0">
                <a:latin typeface="Verdana"/>
                <a:cs typeface="Verdana"/>
              </a:rPr>
              <a:t>professor</a:t>
            </a:r>
            <a:r>
              <a:rPr sz="1400" spc="200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tiver</a:t>
            </a:r>
            <a:r>
              <a:rPr sz="1400" spc="200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mais</a:t>
            </a:r>
            <a:r>
              <a:rPr sz="1400" spc="204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200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2</a:t>
            </a:r>
            <a:r>
              <a:rPr sz="1400" spc="200" dirty="0">
                <a:latin typeface="Verdana"/>
                <a:cs typeface="Verdana"/>
              </a:rPr>
              <a:t>   </a:t>
            </a:r>
            <a:r>
              <a:rPr sz="1400" dirty="0">
                <a:latin typeface="Verdana"/>
                <a:cs typeface="Verdana"/>
              </a:rPr>
              <a:t>(duas)</a:t>
            </a:r>
            <a:r>
              <a:rPr sz="1400" spc="204" dirty="0">
                <a:latin typeface="Verdana"/>
                <a:cs typeface="Verdana"/>
              </a:rPr>
              <a:t>   </a:t>
            </a:r>
            <a:r>
              <a:rPr sz="1400" spc="-10" dirty="0">
                <a:latin typeface="Verdana"/>
                <a:cs typeface="Verdana"/>
              </a:rPr>
              <a:t>avaliações cadastradas;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9525" algn="just">
              <a:lnSpc>
                <a:spcPct val="114999"/>
              </a:lnSpc>
            </a:pPr>
            <a:r>
              <a:rPr sz="1400" dirty="0">
                <a:latin typeface="Verdana"/>
                <a:cs typeface="Verdana"/>
              </a:rPr>
              <a:t>As</a:t>
            </a:r>
            <a:r>
              <a:rPr sz="1400" spc="2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avaliações</a:t>
            </a:r>
            <a:r>
              <a:rPr sz="1400" spc="20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imputadas</a:t>
            </a:r>
            <a:r>
              <a:rPr sz="1400" spc="20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automaticamente</a:t>
            </a:r>
            <a:r>
              <a:rPr sz="1400" spc="20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pela</a:t>
            </a:r>
            <a:r>
              <a:rPr sz="1400" spc="204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SEDUC </a:t>
            </a:r>
            <a:r>
              <a:rPr sz="1400" dirty="0">
                <a:latin typeface="Verdana"/>
                <a:cs typeface="Verdana"/>
              </a:rPr>
              <a:t>receberão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um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peso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sugerido,</a:t>
            </a:r>
            <a:r>
              <a:rPr sz="1400" spc="18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sendo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permitido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ao </a:t>
            </a:r>
            <a:r>
              <a:rPr sz="1400" dirty="0">
                <a:latin typeface="Verdana"/>
                <a:cs typeface="Verdana"/>
              </a:rPr>
              <a:t>docente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ajustar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esse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valor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mais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ou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menos,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149" y="566475"/>
            <a:ext cx="3732699" cy="4373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7265" y="-22125"/>
            <a:ext cx="25006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FECHAMENTO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1375" y="151808"/>
            <a:ext cx="4073525" cy="4687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14999"/>
              </a:lnSpc>
              <a:spcBef>
                <a:spcPts val="100"/>
              </a:spcBef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Nota</a:t>
            </a:r>
            <a:r>
              <a:rPr sz="1400" b="1" spc="-2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Recuperação:</a:t>
            </a:r>
            <a:r>
              <a:rPr sz="1400" b="1" spc="-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onde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aparecerá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17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nota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da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recuperação</a:t>
            </a:r>
            <a:r>
              <a:rPr sz="1400" spc="17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18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cada</a:t>
            </a:r>
            <a:r>
              <a:rPr sz="1400" spc="175" dirty="0">
                <a:latin typeface="Verdana"/>
                <a:cs typeface="Verdana"/>
              </a:rPr>
              <a:t>  </a:t>
            </a:r>
            <a:r>
              <a:rPr sz="1400" spc="-10" dirty="0">
                <a:latin typeface="Verdana"/>
                <a:cs typeface="Verdana"/>
              </a:rPr>
              <a:t>aluno. </a:t>
            </a:r>
            <a:r>
              <a:rPr sz="1400" dirty="0">
                <a:latin typeface="Verdana"/>
                <a:cs typeface="Verdana"/>
              </a:rPr>
              <a:t>Bloqueado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edições.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10160" algn="just">
              <a:lnSpc>
                <a:spcPct val="114999"/>
              </a:lnSpc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Nota:</a:t>
            </a:r>
            <a:r>
              <a:rPr sz="1400" b="1" spc="95" dirty="0">
                <a:solidFill>
                  <a:srgbClr val="FF0000"/>
                </a:solidFill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8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com</a:t>
            </a:r>
            <a:r>
              <a:rPr sz="1400" spc="8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9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nota</a:t>
            </a:r>
            <a:r>
              <a:rPr sz="1400" spc="8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bimestral</a:t>
            </a:r>
            <a:r>
              <a:rPr sz="1400" spc="85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do </a:t>
            </a:r>
            <a:r>
              <a:rPr sz="1400" dirty="0">
                <a:latin typeface="Verdana"/>
                <a:cs typeface="Verdana"/>
              </a:rPr>
              <a:t>aluno.</a:t>
            </a:r>
            <a:r>
              <a:rPr sz="1400" spc="2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Esse</a:t>
            </a:r>
            <a:r>
              <a:rPr sz="1400" spc="2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3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fica</a:t>
            </a:r>
            <a:r>
              <a:rPr sz="1400" spc="29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aberto</a:t>
            </a:r>
            <a:r>
              <a:rPr sz="1400" spc="30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29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edição </a:t>
            </a:r>
            <a:r>
              <a:rPr sz="1400" dirty="0">
                <a:latin typeface="Verdana"/>
                <a:cs typeface="Verdana"/>
              </a:rPr>
              <a:t>até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fim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período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-3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fechamento.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8255" algn="just">
              <a:lnSpc>
                <a:spcPct val="114999"/>
              </a:lnSpc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Faltas:</a:t>
            </a:r>
            <a:r>
              <a:rPr sz="1400" b="1" spc="43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4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</a:t>
            </a:r>
            <a:r>
              <a:rPr sz="1400" spc="409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as</a:t>
            </a:r>
            <a:r>
              <a:rPr sz="1400" spc="4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faltas</a:t>
            </a:r>
            <a:r>
              <a:rPr sz="1400" spc="41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dos</a:t>
            </a:r>
            <a:r>
              <a:rPr sz="1400" spc="41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alunos, </a:t>
            </a:r>
            <a:r>
              <a:rPr sz="1400" dirty="0">
                <a:latin typeface="Verdana"/>
                <a:cs typeface="Verdana"/>
              </a:rPr>
              <a:t>migradas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no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módulo</a:t>
            </a:r>
            <a:r>
              <a:rPr sz="1400" spc="28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de</a:t>
            </a:r>
            <a:r>
              <a:rPr sz="1400" spc="2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frequência.</a:t>
            </a:r>
            <a:r>
              <a:rPr sz="1400" spc="28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Aberto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edição.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8255" algn="just">
              <a:lnSpc>
                <a:spcPct val="114999"/>
              </a:lnSpc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Ausências</a:t>
            </a:r>
            <a:r>
              <a:rPr sz="1400" b="1" spc="4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Compensadas:</a:t>
            </a:r>
            <a:r>
              <a:rPr sz="1400" b="1" spc="44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42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aberto </a:t>
            </a:r>
            <a:r>
              <a:rPr sz="1400" dirty="0">
                <a:latin typeface="Verdana"/>
                <a:cs typeface="Verdana"/>
              </a:rPr>
              <a:t>para</a:t>
            </a:r>
            <a:r>
              <a:rPr sz="1400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o</a:t>
            </a:r>
            <a:r>
              <a:rPr sz="1400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professor</a:t>
            </a:r>
            <a:r>
              <a:rPr sz="1400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inserir</a:t>
            </a:r>
            <a:r>
              <a:rPr sz="1400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2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quantidade</a:t>
            </a:r>
            <a:r>
              <a:rPr sz="1400" spc="30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de </a:t>
            </a:r>
            <a:r>
              <a:rPr sz="1400" dirty="0">
                <a:latin typeface="Verdana"/>
                <a:cs typeface="Verdana"/>
              </a:rPr>
              <a:t>ausências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compensadas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do</a:t>
            </a:r>
            <a:r>
              <a:rPr sz="1400" spc="-4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aluno.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40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</a:pP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Faltas</a:t>
            </a:r>
            <a:r>
              <a:rPr sz="1400" b="1" spc="2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Verdana"/>
                <a:cs typeface="Verdana"/>
              </a:rPr>
              <a:t>Acumuladas:</a:t>
            </a:r>
            <a:r>
              <a:rPr sz="1400" b="1" spc="4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Campo</a:t>
            </a:r>
            <a:r>
              <a:rPr sz="1400" spc="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fechado</a:t>
            </a:r>
            <a:r>
              <a:rPr sz="1400" spc="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com</a:t>
            </a:r>
            <a:r>
              <a:rPr sz="1400" spc="25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a </a:t>
            </a:r>
            <a:r>
              <a:rPr sz="1400" dirty="0">
                <a:latin typeface="Verdana"/>
                <a:cs typeface="Verdana"/>
              </a:rPr>
              <a:t>somatória</a:t>
            </a:r>
            <a:r>
              <a:rPr sz="1400" spc="40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das</a:t>
            </a:r>
            <a:r>
              <a:rPr sz="1400" spc="40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faltas</a:t>
            </a:r>
            <a:r>
              <a:rPr sz="1400" spc="400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dos</a:t>
            </a:r>
            <a:r>
              <a:rPr sz="1400" spc="405" dirty="0">
                <a:latin typeface="Verdana"/>
                <a:cs typeface="Verdana"/>
              </a:rPr>
              <a:t>  </a:t>
            </a:r>
            <a:r>
              <a:rPr sz="1400" dirty="0">
                <a:latin typeface="Verdana"/>
                <a:cs typeface="Verdana"/>
              </a:rPr>
              <a:t>alunos</a:t>
            </a:r>
            <a:r>
              <a:rPr sz="1400" spc="400" dirty="0">
                <a:latin typeface="Verdana"/>
                <a:cs typeface="Verdana"/>
              </a:rPr>
              <a:t>  </a:t>
            </a:r>
            <a:r>
              <a:rPr sz="1400" spc="-25" dirty="0">
                <a:latin typeface="Verdana"/>
                <a:cs typeface="Verdana"/>
              </a:rPr>
              <a:t>nos </a:t>
            </a:r>
            <a:r>
              <a:rPr sz="1400" spc="-10" dirty="0">
                <a:latin typeface="Verdana"/>
                <a:cs typeface="Verdana"/>
              </a:rPr>
              <a:t>bimestres.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375" y="558475"/>
            <a:ext cx="4035186" cy="418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674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100"/>
              </a:spcBef>
            </a:pPr>
            <a:r>
              <a:rPr u="heavy" spc="85" dirty="0">
                <a:uFill>
                  <a:solidFill>
                    <a:srgbClr val="C33329"/>
                  </a:solidFill>
                </a:uFill>
              </a:rPr>
              <a:t>REGRA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00" dirty="0">
                <a:uFill>
                  <a:solidFill>
                    <a:srgbClr val="C33329"/>
                  </a:solidFill>
                </a:uFill>
              </a:rPr>
              <a:t>ALTERAÇÃO</a:t>
            </a:r>
            <a:r>
              <a:rPr u="heavy" spc="-1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70" dirty="0">
                <a:uFill>
                  <a:solidFill>
                    <a:srgbClr val="C33329"/>
                  </a:solidFill>
                </a:uFill>
              </a:rPr>
              <a:t>DA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14" dirty="0">
                <a:uFill>
                  <a:solidFill>
                    <a:srgbClr val="C33329"/>
                  </a:solidFill>
                </a:uFill>
              </a:rPr>
              <a:t>GRADE</a:t>
            </a:r>
            <a:r>
              <a:rPr u="heavy" spc="-1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40" dirty="0">
                <a:uFill>
                  <a:solidFill>
                    <a:srgbClr val="C33329"/>
                  </a:solidFill>
                </a:uFill>
              </a:rPr>
              <a:t>HORÁRIA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525" y="64999"/>
            <a:ext cx="827275" cy="797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150" y="1239556"/>
            <a:ext cx="8234680" cy="313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Verdana"/>
                <a:cs typeface="Verdana"/>
              </a:rPr>
              <a:t>Como</a:t>
            </a:r>
            <a:r>
              <a:rPr sz="1800" b="1" spc="-6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funciona</a:t>
            </a:r>
            <a:r>
              <a:rPr sz="1800" b="1" spc="-60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na</a:t>
            </a:r>
            <a:r>
              <a:rPr sz="1800" b="1" spc="-60" dirty="0">
                <a:latin typeface="Verdana"/>
                <a:cs typeface="Verdana"/>
              </a:rPr>
              <a:t> </a:t>
            </a:r>
            <a:r>
              <a:rPr sz="1800" b="1" spc="-10" dirty="0">
                <a:latin typeface="Verdana"/>
                <a:cs typeface="Verdana"/>
              </a:rPr>
              <a:t>prática: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8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</a:pPr>
            <a:r>
              <a:rPr sz="1800" dirty="0">
                <a:latin typeface="Verdana"/>
                <a:cs typeface="Verdana"/>
              </a:rPr>
              <a:t>Se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hoje,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28/04/2025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(segunda-</a:t>
            </a:r>
            <a:r>
              <a:rPr sz="1800" dirty="0">
                <a:latin typeface="Verdana"/>
                <a:cs typeface="Verdana"/>
              </a:rPr>
              <a:t>feira),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grade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horária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aponta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que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o </a:t>
            </a:r>
            <a:r>
              <a:rPr sz="1800" dirty="0">
                <a:latin typeface="Verdana"/>
                <a:cs typeface="Verdana"/>
              </a:rPr>
              <a:t>professor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leciona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terças-</a:t>
            </a:r>
            <a:r>
              <a:rPr sz="1800" dirty="0">
                <a:latin typeface="Verdana"/>
                <a:cs typeface="Verdana"/>
              </a:rPr>
              <a:t>feiras,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essa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informação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é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válida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para</a:t>
            </a:r>
            <a:r>
              <a:rPr sz="1800" spc="5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hoje.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800">
              <a:latin typeface="Verdana"/>
              <a:cs typeface="Verdana"/>
            </a:endParaRPr>
          </a:p>
          <a:p>
            <a:pPr marL="12700" marR="76200">
              <a:lnSpc>
                <a:spcPct val="114999"/>
              </a:lnSpc>
              <a:spcBef>
                <a:spcPts val="5"/>
              </a:spcBef>
            </a:pPr>
            <a:r>
              <a:rPr sz="1800" dirty="0">
                <a:latin typeface="Verdana"/>
                <a:cs typeface="Verdana"/>
              </a:rPr>
              <a:t>Se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eu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alterar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grade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hoje,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mudando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aula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dele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segunda-</a:t>
            </a:r>
            <a:r>
              <a:rPr sz="1800" spc="-10" dirty="0">
                <a:latin typeface="Verdana"/>
                <a:cs typeface="Verdana"/>
              </a:rPr>
              <a:t>feira, </a:t>
            </a:r>
            <a:r>
              <a:rPr sz="1800" dirty="0">
                <a:latin typeface="Verdana"/>
                <a:cs typeface="Verdana"/>
              </a:rPr>
              <a:t>essa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mudança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só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valerá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partir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de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amanhã,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29/04/2025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(terça-feira), </a:t>
            </a:r>
            <a:r>
              <a:rPr sz="1800" dirty="0">
                <a:latin typeface="Verdana"/>
                <a:cs typeface="Verdana"/>
              </a:rPr>
              <a:t>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não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retroagirá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próprio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28/04.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4662A32-275C-8380-0DF9-04B5FA37AC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00" y="26519"/>
            <a:ext cx="797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105" dirty="0">
                <a:uFill>
                  <a:solidFill>
                    <a:srgbClr val="C33329"/>
                  </a:solidFill>
                </a:uFill>
              </a:rPr>
              <a:t>ENTENDA</a:t>
            </a:r>
            <a:r>
              <a:rPr sz="2400" u="heavy" spc="-2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95" dirty="0">
                <a:uFill>
                  <a:solidFill>
                    <a:srgbClr val="C33329"/>
                  </a:solidFill>
                </a:uFill>
              </a:rPr>
              <a:t>A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dirty="0">
                <a:uFill>
                  <a:solidFill>
                    <a:srgbClr val="C33329"/>
                  </a:solidFill>
                </a:uFill>
              </a:rPr>
              <a:t>VIGÊNCIA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65" dirty="0">
                <a:uFill>
                  <a:solidFill>
                    <a:srgbClr val="C33329"/>
                  </a:solidFill>
                </a:uFill>
              </a:rPr>
              <a:t>DA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90" dirty="0">
                <a:uFill>
                  <a:solidFill>
                    <a:srgbClr val="C33329"/>
                  </a:solidFill>
                </a:uFill>
              </a:rPr>
              <a:t>ALTERAÇÃO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65" dirty="0">
                <a:uFill>
                  <a:solidFill>
                    <a:srgbClr val="C33329"/>
                  </a:solidFill>
                </a:uFill>
              </a:rPr>
              <a:t>DA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05" dirty="0">
                <a:uFill>
                  <a:solidFill>
                    <a:srgbClr val="C33329"/>
                  </a:solidFill>
                </a:uFill>
              </a:rPr>
              <a:t>GRADE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3025" y="260605"/>
            <a:ext cx="6831965" cy="311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C33329"/>
                </a:solidFill>
                <a:uFill>
                  <a:solidFill>
                    <a:srgbClr val="C33329"/>
                  </a:solidFill>
                </a:uFill>
                <a:latin typeface="Tahoma"/>
                <a:cs typeface="Tahoma"/>
              </a:rPr>
              <a:t>HORÁRIA.</a:t>
            </a:r>
            <a:endParaRPr sz="2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800" b="1" dirty="0">
                <a:latin typeface="Verdana"/>
                <a:cs typeface="Verdana"/>
              </a:rPr>
              <a:t>28/04/2025</a:t>
            </a:r>
            <a:r>
              <a:rPr sz="1800" b="1" spc="25" dirty="0">
                <a:latin typeface="Verdana"/>
                <a:cs typeface="Verdana"/>
              </a:rPr>
              <a:t> </a:t>
            </a:r>
            <a:r>
              <a:rPr sz="1800" b="1" spc="-25" dirty="0">
                <a:latin typeface="Verdana"/>
                <a:cs typeface="Verdana"/>
              </a:rPr>
              <a:t>(segunda-</a:t>
            </a:r>
            <a:r>
              <a:rPr sz="1800" b="1" spc="-10" dirty="0">
                <a:latin typeface="Verdana"/>
                <a:cs typeface="Verdana"/>
              </a:rPr>
              <a:t>feira)</a:t>
            </a:r>
            <a:endParaRPr sz="1800" dirty="0">
              <a:latin typeface="Verdana"/>
              <a:cs typeface="Verdana"/>
            </a:endParaRPr>
          </a:p>
          <a:p>
            <a:pPr marL="196215" indent="-183515">
              <a:lnSpc>
                <a:spcPct val="100000"/>
              </a:lnSpc>
              <a:spcBef>
                <a:spcPts val="325"/>
              </a:spcBef>
              <a:buChar char="-"/>
              <a:tabLst>
                <a:tab pos="196215" algn="l"/>
              </a:tabLst>
            </a:pPr>
            <a:r>
              <a:rPr sz="1800" dirty="0">
                <a:latin typeface="Verdana"/>
                <a:cs typeface="Verdana"/>
              </a:rPr>
              <a:t>Situação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atual: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Professor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leciona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terças.</a:t>
            </a:r>
            <a:endParaRPr sz="1800" dirty="0">
              <a:latin typeface="Verdana"/>
              <a:cs typeface="Verdana"/>
            </a:endParaRPr>
          </a:p>
          <a:p>
            <a:pPr marL="196215" indent="-183515">
              <a:lnSpc>
                <a:spcPct val="100000"/>
              </a:lnSpc>
              <a:spcBef>
                <a:spcPts val="325"/>
              </a:spcBef>
              <a:buChar char="-"/>
              <a:tabLst>
                <a:tab pos="196215" algn="l"/>
              </a:tabLst>
            </a:pPr>
            <a:r>
              <a:rPr sz="1800" dirty="0">
                <a:latin typeface="Verdana"/>
                <a:cs typeface="Verdana"/>
              </a:rPr>
              <a:t>Alteração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feita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hoje: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mudar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aula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segunda-</a:t>
            </a:r>
            <a:r>
              <a:rPr sz="1800" spc="-10" dirty="0">
                <a:latin typeface="Verdana"/>
                <a:cs typeface="Verdana"/>
              </a:rPr>
              <a:t>feira.</a:t>
            </a:r>
            <a:endParaRPr sz="1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spc="-20" dirty="0">
                <a:latin typeface="Verdana"/>
                <a:cs typeface="Verdana"/>
              </a:rPr>
              <a:t>-</a:t>
            </a:r>
            <a:r>
              <a:rPr sz="1800" dirty="0">
                <a:latin typeface="Verdana"/>
                <a:cs typeface="Verdana"/>
              </a:rPr>
              <a:t>Sistema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ainda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enxerga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grade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antiga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(aula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às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terças).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8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Verdana"/>
                <a:cs typeface="Verdana"/>
              </a:rPr>
              <a:t>29/04/2025</a:t>
            </a:r>
            <a:r>
              <a:rPr sz="1800" b="1" spc="-30" dirty="0">
                <a:latin typeface="Verdana"/>
                <a:cs typeface="Verdana"/>
              </a:rPr>
              <a:t> </a:t>
            </a:r>
            <a:r>
              <a:rPr sz="1800" b="1" spc="-25" dirty="0">
                <a:latin typeface="Verdana"/>
                <a:cs typeface="Verdana"/>
              </a:rPr>
              <a:t>(terça-</a:t>
            </a:r>
            <a:r>
              <a:rPr sz="1800" b="1" dirty="0">
                <a:latin typeface="Verdana"/>
                <a:cs typeface="Verdana"/>
              </a:rPr>
              <a:t>feira,</a:t>
            </a:r>
            <a:r>
              <a:rPr sz="1800" b="1" spc="-30" dirty="0">
                <a:latin typeface="Verdana"/>
                <a:cs typeface="Verdana"/>
              </a:rPr>
              <a:t> </a:t>
            </a:r>
            <a:r>
              <a:rPr sz="1800" b="1" dirty="0">
                <a:highlight>
                  <a:srgbClr val="FFFF00"/>
                </a:highlight>
                <a:latin typeface="Verdana"/>
                <a:cs typeface="Verdana"/>
              </a:rPr>
              <a:t>5h00</a:t>
            </a:r>
            <a:r>
              <a:rPr sz="1800" b="1" spc="-30" dirty="0">
                <a:highlight>
                  <a:srgbClr val="FFFF00"/>
                </a:highlight>
                <a:latin typeface="Verdana"/>
                <a:cs typeface="Verdana"/>
              </a:rPr>
              <a:t> </a:t>
            </a:r>
            <a:r>
              <a:rPr sz="1800" b="1" dirty="0">
                <a:highlight>
                  <a:srgbClr val="FFFF00"/>
                </a:highlight>
                <a:latin typeface="Verdana"/>
                <a:cs typeface="Verdana"/>
              </a:rPr>
              <a:t>da</a:t>
            </a:r>
            <a:r>
              <a:rPr sz="1800" b="1" spc="-30" dirty="0">
                <a:highlight>
                  <a:srgbClr val="FFFF00"/>
                </a:highlight>
                <a:latin typeface="Verdana"/>
                <a:cs typeface="Verdana"/>
              </a:rPr>
              <a:t> </a:t>
            </a:r>
            <a:r>
              <a:rPr sz="1800" b="1" spc="-10" dirty="0">
                <a:highlight>
                  <a:srgbClr val="FFFF00"/>
                </a:highlight>
                <a:latin typeface="Verdana"/>
                <a:cs typeface="Verdana"/>
              </a:rPr>
              <a:t>manhã</a:t>
            </a:r>
            <a:r>
              <a:rPr sz="1800" b="1" spc="-10" dirty="0"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  <a:p>
            <a:pPr marL="196215" indent="-183515">
              <a:lnSpc>
                <a:spcPct val="100000"/>
              </a:lnSpc>
              <a:spcBef>
                <a:spcPts val="325"/>
              </a:spcBef>
              <a:buChar char="-"/>
              <a:tabLst>
                <a:tab pos="196215" algn="l"/>
              </a:tabLst>
            </a:pPr>
            <a:r>
              <a:rPr sz="1800" dirty="0">
                <a:latin typeface="Verdana"/>
                <a:cs typeface="Verdana"/>
              </a:rPr>
              <a:t>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alteração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feita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anterior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entra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em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vigor.</a:t>
            </a:r>
            <a:endParaRPr sz="1800" dirty="0">
              <a:latin typeface="Verdana"/>
              <a:cs typeface="Verdana"/>
            </a:endParaRPr>
          </a:p>
          <a:p>
            <a:pPr marL="196850" indent="-184150">
              <a:lnSpc>
                <a:spcPct val="100000"/>
              </a:lnSpc>
              <a:spcBef>
                <a:spcPts val="325"/>
              </a:spcBef>
              <a:buChar char="-"/>
              <a:tabLst>
                <a:tab pos="196850" algn="l"/>
              </a:tabLst>
            </a:pPr>
            <a:r>
              <a:rPr sz="1800" dirty="0">
                <a:latin typeface="Verdana"/>
                <a:cs typeface="Verdana"/>
              </a:rPr>
              <a:t>Mas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dia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28/04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(ontem),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ainda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vale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antiga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grade.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3665295"/>
            <a:ext cx="5795645" cy="6565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800" b="1" dirty="0">
                <a:latin typeface="Verdana"/>
                <a:cs typeface="Verdana"/>
              </a:rPr>
              <a:t>05/05/2025</a:t>
            </a:r>
            <a:r>
              <a:rPr sz="1800" b="1" spc="-15" dirty="0">
                <a:latin typeface="Verdana"/>
                <a:cs typeface="Verdana"/>
              </a:rPr>
              <a:t> </a:t>
            </a:r>
            <a:r>
              <a:rPr sz="1800" b="1" dirty="0">
                <a:latin typeface="Verdana"/>
                <a:cs typeface="Verdana"/>
              </a:rPr>
              <a:t>(próxima</a:t>
            </a:r>
            <a:r>
              <a:rPr sz="1800" b="1" spc="-10" dirty="0">
                <a:latin typeface="Verdana"/>
                <a:cs typeface="Verdana"/>
              </a:rPr>
              <a:t> </a:t>
            </a:r>
            <a:r>
              <a:rPr sz="1800" b="1" spc="-25" dirty="0">
                <a:latin typeface="Verdana"/>
                <a:cs typeface="Verdana"/>
              </a:rPr>
              <a:t>segunda-</a:t>
            </a:r>
            <a:r>
              <a:rPr sz="1800" b="1" spc="-10" dirty="0">
                <a:latin typeface="Verdana"/>
                <a:cs typeface="Verdana"/>
              </a:rPr>
              <a:t>feira)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Verdana"/>
                <a:cs typeface="Verdana"/>
              </a:rPr>
              <a:t>-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Primeira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segunda-</a:t>
            </a:r>
            <a:r>
              <a:rPr sz="1800" dirty="0">
                <a:latin typeface="Verdana"/>
                <a:cs typeface="Verdana"/>
              </a:rPr>
              <a:t>feira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com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nova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grade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válida.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25" y="4337379"/>
            <a:ext cx="76523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-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partir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daqui,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professor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pode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lançar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aulas</a:t>
            </a:r>
            <a:r>
              <a:rPr sz="1800" spc="-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para</a:t>
            </a:r>
            <a:r>
              <a:rPr sz="1800" spc="-25" dirty="0">
                <a:latin typeface="Verdana"/>
                <a:cs typeface="Verdana"/>
              </a:rPr>
              <a:t> segunda-</a:t>
            </a:r>
            <a:r>
              <a:rPr sz="1800" spc="-10" dirty="0">
                <a:latin typeface="Verdana"/>
                <a:cs typeface="Verdana"/>
              </a:rPr>
              <a:t>feira</a:t>
            </a:r>
            <a:r>
              <a:rPr sz="1800" spc="-1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51187" y="1009000"/>
            <a:ext cx="2193290" cy="3287395"/>
            <a:chOff x="6951187" y="1009000"/>
            <a:chExt cx="2193290" cy="32873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5750" y="1009000"/>
              <a:ext cx="2138249" cy="23610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55949" y="3311450"/>
              <a:ext cx="2136140" cy="979805"/>
            </a:xfrm>
            <a:custGeom>
              <a:avLst/>
              <a:gdLst/>
              <a:ahLst/>
              <a:cxnLst/>
              <a:rect l="l" t="t" r="r" b="b"/>
              <a:pathLst>
                <a:path w="2136140" h="979804">
                  <a:moveTo>
                    <a:pt x="1972396" y="979799"/>
                  </a:moveTo>
                  <a:lnTo>
                    <a:pt x="163302" y="979799"/>
                  </a:lnTo>
                  <a:lnTo>
                    <a:pt x="119890" y="973966"/>
                  </a:lnTo>
                  <a:lnTo>
                    <a:pt x="80880" y="957504"/>
                  </a:lnTo>
                  <a:lnTo>
                    <a:pt x="47830" y="931969"/>
                  </a:lnTo>
                  <a:lnTo>
                    <a:pt x="22295" y="898919"/>
                  </a:lnTo>
                  <a:lnTo>
                    <a:pt x="5833" y="859909"/>
                  </a:lnTo>
                  <a:lnTo>
                    <a:pt x="0" y="816496"/>
                  </a:lnTo>
                  <a:lnTo>
                    <a:pt x="0" y="163302"/>
                  </a:lnTo>
                  <a:lnTo>
                    <a:pt x="5833" y="119890"/>
                  </a:lnTo>
                  <a:lnTo>
                    <a:pt x="22295" y="80880"/>
                  </a:lnTo>
                  <a:lnTo>
                    <a:pt x="47830" y="47830"/>
                  </a:lnTo>
                  <a:lnTo>
                    <a:pt x="80880" y="22295"/>
                  </a:lnTo>
                  <a:lnTo>
                    <a:pt x="119890" y="5833"/>
                  </a:lnTo>
                  <a:lnTo>
                    <a:pt x="163302" y="0"/>
                  </a:lnTo>
                  <a:lnTo>
                    <a:pt x="1972396" y="0"/>
                  </a:lnTo>
                  <a:lnTo>
                    <a:pt x="2034890" y="12430"/>
                  </a:lnTo>
                  <a:lnTo>
                    <a:pt x="2087869" y="47830"/>
                  </a:lnTo>
                  <a:lnTo>
                    <a:pt x="2123269" y="100809"/>
                  </a:lnTo>
                  <a:lnTo>
                    <a:pt x="2135699" y="163302"/>
                  </a:lnTo>
                  <a:lnTo>
                    <a:pt x="2135699" y="816496"/>
                  </a:lnTo>
                  <a:lnTo>
                    <a:pt x="2129866" y="859909"/>
                  </a:lnTo>
                  <a:lnTo>
                    <a:pt x="2113404" y="898919"/>
                  </a:lnTo>
                  <a:lnTo>
                    <a:pt x="2087869" y="931969"/>
                  </a:lnTo>
                  <a:lnTo>
                    <a:pt x="2054819" y="957504"/>
                  </a:lnTo>
                  <a:lnTo>
                    <a:pt x="2015809" y="973966"/>
                  </a:lnTo>
                  <a:lnTo>
                    <a:pt x="1972396" y="979799"/>
                  </a:lnTo>
                  <a:close/>
                </a:path>
              </a:pathLst>
            </a:custGeom>
            <a:solidFill>
              <a:srgbClr val="F6B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55949" y="3311450"/>
              <a:ext cx="2136140" cy="979805"/>
            </a:xfrm>
            <a:custGeom>
              <a:avLst/>
              <a:gdLst/>
              <a:ahLst/>
              <a:cxnLst/>
              <a:rect l="l" t="t" r="r" b="b"/>
              <a:pathLst>
                <a:path w="2136140" h="979804">
                  <a:moveTo>
                    <a:pt x="0" y="163302"/>
                  </a:moveTo>
                  <a:lnTo>
                    <a:pt x="5833" y="119890"/>
                  </a:lnTo>
                  <a:lnTo>
                    <a:pt x="22295" y="80880"/>
                  </a:lnTo>
                  <a:lnTo>
                    <a:pt x="47830" y="47830"/>
                  </a:lnTo>
                  <a:lnTo>
                    <a:pt x="80880" y="22295"/>
                  </a:lnTo>
                  <a:lnTo>
                    <a:pt x="119890" y="5833"/>
                  </a:lnTo>
                  <a:lnTo>
                    <a:pt x="163302" y="0"/>
                  </a:lnTo>
                  <a:lnTo>
                    <a:pt x="1972396" y="0"/>
                  </a:lnTo>
                  <a:lnTo>
                    <a:pt x="2034890" y="12430"/>
                  </a:lnTo>
                  <a:lnTo>
                    <a:pt x="2087869" y="47830"/>
                  </a:lnTo>
                  <a:lnTo>
                    <a:pt x="2123269" y="100809"/>
                  </a:lnTo>
                  <a:lnTo>
                    <a:pt x="2135699" y="163302"/>
                  </a:lnTo>
                  <a:lnTo>
                    <a:pt x="2135699" y="816496"/>
                  </a:lnTo>
                  <a:lnTo>
                    <a:pt x="2129866" y="859909"/>
                  </a:lnTo>
                  <a:lnTo>
                    <a:pt x="2113404" y="898919"/>
                  </a:lnTo>
                  <a:lnTo>
                    <a:pt x="2087869" y="931969"/>
                  </a:lnTo>
                  <a:lnTo>
                    <a:pt x="2054819" y="957504"/>
                  </a:lnTo>
                  <a:lnTo>
                    <a:pt x="2015809" y="973966"/>
                  </a:lnTo>
                  <a:lnTo>
                    <a:pt x="1972396" y="979799"/>
                  </a:lnTo>
                  <a:lnTo>
                    <a:pt x="163302" y="979799"/>
                  </a:lnTo>
                  <a:lnTo>
                    <a:pt x="119890" y="973966"/>
                  </a:lnTo>
                  <a:lnTo>
                    <a:pt x="80880" y="957504"/>
                  </a:lnTo>
                  <a:lnTo>
                    <a:pt x="47830" y="931969"/>
                  </a:lnTo>
                  <a:lnTo>
                    <a:pt x="22295" y="898919"/>
                  </a:lnTo>
                  <a:lnTo>
                    <a:pt x="5833" y="859909"/>
                  </a:lnTo>
                  <a:lnTo>
                    <a:pt x="0" y="816496"/>
                  </a:lnTo>
                  <a:lnTo>
                    <a:pt x="0" y="163302"/>
                  </a:lnTo>
                  <a:close/>
                </a:path>
              </a:pathLst>
            </a:custGeom>
            <a:ln w="9524">
              <a:solidFill>
                <a:srgbClr val="F6B2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078777" y="3291218"/>
            <a:ext cx="1889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430" algn="l"/>
                <a:tab pos="1084580" algn="l"/>
                <a:tab pos="1562735" algn="l"/>
              </a:tabLst>
            </a:pPr>
            <a:r>
              <a:rPr sz="1000" b="1" spc="-50" dirty="0">
                <a:latin typeface="Verdana"/>
                <a:cs typeface="Verdana"/>
              </a:rPr>
              <a:t>A</a:t>
            </a:r>
            <a:r>
              <a:rPr sz="1000" b="1" dirty="0">
                <a:latin typeface="Verdana"/>
                <a:cs typeface="Verdana"/>
              </a:rPr>
              <a:t>	</a:t>
            </a:r>
            <a:r>
              <a:rPr sz="1000" b="1" spc="-10" dirty="0">
                <a:latin typeface="Verdana"/>
                <a:cs typeface="Verdana"/>
              </a:rPr>
              <a:t>alteração</a:t>
            </a:r>
            <a:r>
              <a:rPr sz="1000" b="1" dirty="0">
                <a:latin typeface="Verdana"/>
                <a:cs typeface="Verdana"/>
              </a:rPr>
              <a:t>	</a:t>
            </a:r>
            <a:r>
              <a:rPr sz="1000" b="1" spc="-10" dirty="0">
                <a:latin typeface="Verdana"/>
                <a:cs typeface="Verdana"/>
              </a:rPr>
              <a:t>feita</a:t>
            </a:r>
            <a:r>
              <a:rPr sz="1000" b="1" dirty="0">
                <a:latin typeface="Verdana"/>
                <a:cs typeface="Verdana"/>
              </a:rPr>
              <a:t>	</a:t>
            </a:r>
            <a:r>
              <a:rPr sz="1000" b="1" spc="-20" dirty="0">
                <a:latin typeface="Verdana"/>
                <a:cs typeface="Verdana"/>
              </a:rPr>
              <a:t>hoje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8777" y="3443618"/>
            <a:ext cx="18891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Verdana"/>
                <a:cs typeface="Verdana"/>
              </a:rPr>
              <a:t>nunca</a:t>
            </a:r>
            <a:r>
              <a:rPr sz="1000" b="1" spc="31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altera</a:t>
            </a:r>
            <a:r>
              <a:rPr sz="1000" b="1" spc="3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a</a:t>
            </a:r>
            <a:r>
              <a:rPr sz="1000" b="1" spc="315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grade</a:t>
            </a:r>
            <a:r>
              <a:rPr sz="1000" b="1" spc="320" dirty="0">
                <a:latin typeface="Verdana"/>
                <a:cs typeface="Verdana"/>
              </a:rPr>
              <a:t> </a:t>
            </a:r>
            <a:r>
              <a:rPr sz="1000" b="1" spc="-25" dirty="0">
                <a:latin typeface="Verdana"/>
                <a:cs typeface="Verdana"/>
              </a:rPr>
              <a:t>de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8777" y="3596018"/>
            <a:ext cx="18891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latin typeface="Verdana"/>
                <a:cs typeface="Verdana"/>
              </a:rPr>
              <a:t>hoje.</a:t>
            </a:r>
            <a:r>
              <a:rPr sz="1000" b="1" spc="265" dirty="0">
                <a:latin typeface="Verdana"/>
                <a:cs typeface="Verdana"/>
              </a:rPr>
              <a:t>  </a:t>
            </a:r>
            <a:r>
              <a:rPr sz="1000" b="1" dirty="0">
                <a:latin typeface="Verdana"/>
                <a:cs typeface="Verdana"/>
              </a:rPr>
              <a:t>Ela</a:t>
            </a:r>
            <a:r>
              <a:rPr sz="1000" b="1" spc="270" dirty="0">
                <a:latin typeface="Verdana"/>
                <a:cs typeface="Verdana"/>
              </a:rPr>
              <a:t>  </a:t>
            </a:r>
            <a:r>
              <a:rPr sz="1000" b="1" dirty="0">
                <a:latin typeface="Verdana"/>
                <a:cs typeface="Verdana"/>
              </a:rPr>
              <a:t>só</a:t>
            </a:r>
            <a:r>
              <a:rPr sz="1000" b="1" spc="270" dirty="0">
                <a:latin typeface="Verdana"/>
                <a:cs typeface="Verdana"/>
              </a:rPr>
              <a:t>  </a:t>
            </a:r>
            <a:r>
              <a:rPr sz="1000" b="1" dirty="0">
                <a:latin typeface="Verdana"/>
                <a:cs typeface="Verdana"/>
              </a:rPr>
              <a:t>passa</a:t>
            </a:r>
            <a:r>
              <a:rPr sz="1000" b="1" spc="265" dirty="0">
                <a:latin typeface="Verdana"/>
                <a:cs typeface="Verdana"/>
              </a:rPr>
              <a:t>  </a:t>
            </a:r>
            <a:r>
              <a:rPr sz="1000" b="1" spc="-50" dirty="0">
                <a:latin typeface="Verdana"/>
                <a:cs typeface="Verdana"/>
              </a:rPr>
              <a:t>a </a:t>
            </a:r>
            <a:r>
              <a:rPr sz="1000" b="1" dirty="0">
                <a:latin typeface="Verdana"/>
                <a:cs typeface="Verdana"/>
              </a:rPr>
              <a:t>vigorar</a:t>
            </a:r>
            <a:r>
              <a:rPr sz="1000" b="1" spc="7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no</a:t>
            </a:r>
            <a:r>
              <a:rPr sz="1000" b="1" spc="7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sistema</a:t>
            </a:r>
            <a:r>
              <a:rPr sz="1000" b="1" spc="70" dirty="0">
                <a:latin typeface="Verdana"/>
                <a:cs typeface="Verdana"/>
              </a:rPr>
              <a:t> </a:t>
            </a:r>
            <a:r>
              <a:rPr sz="1000" b="1" dirty="0">
                <a:latin typeface="Verdana"/>
                <a:cs typeface="Verdana"/>
              </a:rPr>
              <a:t>no</a:t>
            </a:r>
            <a:r>
              <a:rPr sz="1000" b="1" spc="70" dirty="0">
                <a:latin typeface="Verdana"/>
                <a:cs typeface="Verdana"/>
              </a:rPr>
              <a:t> </a:t>
            </a:r>
            <a:r>
              <a:rPr sz="1000" b="1" spc="-25" dirty="0">
                <a:latin typeface="Verdana"/>
                <a:cs typeface="Verdana"/>
              </a:rPr>
              <a:t>dia </a:t>
            </a:r>
            <a:r>
              <a:rPr sz="1000" b="1" dirty="0">
                <a:latin typeface="Verdana"/>
                <a:cs typeface="Verdana"/>
              </a:rPr>
              <a:t>seguinte</a:t>
            </a:r>
            <a:r>
              <a:rPr sz="1000" b="1" spc="360" dirty="0">
                <a:latin typeface="Verdana"/>
                <a:cs typeface="Verdana"/>
              </a:rPr>
              <a:t>  </a:t>
            </a:r>
            <a:r>
              <a:rPr sz="1000" b="1" dirty="0">
                <a:latin typeface="Verdana"/>
                <a:cs typeface="Verdana"/>
              </a:rPr>
              <a:t>às</a:t>
            </a:r>
            <a:r>
              <a:rPr sz="1000" b="1" spc="365" dirty="0">
                <a:latin typeface="Verdana"/>
                <a:cs typeface="Verdana"/>
              </a:rPr>
              <a:t>  </a:t>
            </a:r>
            <a:r>
              <a:rPr sz="1000" b="1" dirty="0">
                <a:latin typeface="Verdana"/>
                <a:cs typeface="Verdana"/>
              </a:rPr>
              <a:t>5h00</a:t>
            </a:r>
            <a:r>
              <a:rPr sz="1000" b="1" spc="365" dirty="0">
                <a:latin typeface="Verdana"/>
                <a:cs typeface="Verdana"/>
              </a:rPr>
              <a:t>  </a:t>
            </a:r>
            <a:r>
              <a:rPr sz="1000" b="1" spc="-25" dirty="0">
                <a:latin typeface="Verdana"/>
                <a:cs typeface="Verdana"/>
              </a:rPr>
              <a:t>da </a:t>
            </a:r>
            <a:r>
              <a:rPr sz="1000" b="1" spc="-10" dirty="0">
                <a:latin typeface="Verdana"/>
                <a:cs typeface="Verdana"/>
              </a:rPr>
              <a:t>manhã.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824" y="1202124"/>
            <a:ext cx="7337975" cy="384111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700" b="1" spc="50" dirty="0">
                <a:solidFill>
                  <a:srgbClr val="1B1B1B"/>
                </a:solidFill>
                <a:latin typeface="Tahoma"/>
                <a:cs typeface="Tahoma"/>
              </a:rPr>
              <a:t>Pontos</a:t>
            </a:r>
            <a:r>
              <a:rPr sz="1700" b="1" dirty="0">
                <a:solidFill>
                  <a:srgbClr val="1B1B1B"/>
                </a:solidFill>
                <a:latin typeface="Tahoma"/>
                <a:cs typeface="Tahoma"/>
              </a:rPr>
              <a:t> </a:t>
            </a:r>
            <a:r>
              <a:rPr sz="1700" b="1" spc="-10" dirty="0">
                <a:solidFill>
                  <a:srgbClr val="1B1B1B"/>
                </a:solidFill>
                <a:latin typeface="Tahoma"/>
                <a:cs typeface="Tahoma"/>
              </a:rPr>
              <a:t>Focais</a:t>
            </a:r>
            <a:endParaRPr sz="1700" dirty="0">
              <a:latin typeface="Tahoma"/>
              <a:cs typeface="Tahoma"/>
            </a:endParaRPr>
          </a:p>
          <a:p>
            <a:pPr marL="469265" indent="-351790">
              <a:lnSpc>
                <a:spcPct val="100000"/>
              </a:lnSpc>
              <a:spcBef>
                <a:spcPts val="1020"/>
              </a:spcBef>
              <a:buAutoNum type="arabicPeriod"/>
              <a:tabLst>
                <a:tab pos="469265" algn="l"/>
              </a:tabLst>
            </a:pP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Foco</a:t>
            </a:r>
            <a:r>
              <a:rPr sz="1700" spc="-6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na</a:t>
            </a:r>
            <a:r>
              <a:rPr sz="1700" spc="-6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adoção</a:t>
            </a:r>
            <a:r>
              <a:rPr sz="1700" spc="-5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dos</a:t>
            </a:r>
            <a:r>
              <a:rPr sz="1700" spc="-6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1B1B1B"/>
                </a:solidFill>
                <a:latin typeface="Verdana"/>
                <a:cs typeface="Verdana"/>
              </a:rPr>
              <a:t>responsáveis.</a:t>
            </a:r>
            <a:endParaRPr sz="1700" dirty="0">
              <a:latin typeface="Verdana"/>
              <a:cs typeface="Verdana"/>
            </a:endParaRPr>
          </a:p>
          <a:p>
            <a:pPr marL="469265" indent="-368935">
              <a:lnSpc>
                <a:spcPct val="100000"/>
              </a:lnSpc>
              <a:spcBef>
                <a:spcPts val="1020"/>
              </a:spcBef>
              <a:buSzPct val="82352"/>
              <a:buAutoNum type="arabicPeriod"/>
              <a:tabLst>
                <a:tab pos="469265" algn="l"/>
              </a:tabLst>
            </a:pP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Entendimento</a:t>
            </a:r>
            <a:r>
              <a:rPr sz="17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e</a:t>
            </a:r>
            <a:r>
              <a:rPr sz="17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divulgação</a:t>
            </a:r>
            <a:r>
              <a:rPr sz="1700" spc="-4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das</a:t>
            </a:r>
            <a:r>
              <a:rPr sz="17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1B1B1B"/>
                </a:solidFill>
                <a:latin typeface="Verdana"/>
                <a:cs typeface="Verdana"/>
              </a:rPr>
              <a:t>novidades</a:t>
            </a:r>
            <a:r>
              <a:rPr sz="17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spc="-30" dirty="0">
                <a:solidFill>
                  <a:srgbClr val="1B1B1B"/>
                </a:solidFill>
                <a:latin typeface="Verdana"/>
                <a:cs typeface="Verdana"/>
              </a:rPr>
              <a:t>para</a:t>
            </a:r>
            <a:r>
              <a:rPr sz="1700" spc="-40" dirty="0">
                <a:solidFill>
                  <a:srgbClr val="1B1B1B"/>
                </a:solidFill>
                <a:latin typeface="Verdana"/>
                <a:cs typeface="Verdana"/>
              </a:rPr>
              <a:t> a</a:t>
            </a:r>
            <a:r>
              <a:rPr sz="17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1B1B1B"/>
                </a:solidFill>
                <a:latin typeface="Verdana"/>
                <a:cs typeface="Verdana"/>
              </a:rPr>
              <a:t>rede.</a:t>
            </a:r>
            <a:endParaRPr sz="1700" dirty="0">
              <a:latin typeface="Verdana"/>
              <a:cs typeface="Verdana"/>
            </a:endParaRPr>
          </a:p>
          <a:p>
            <a:pPr marL="469265" indent="-386080">
              <a:lnSpc>
                <a:spcPct val="100000"/>
              </a:lnSpc>
              <a:spcBef>
                <a:spcPts val="1019"/>
              </a:spcBef>
              <a:buAutoNum type="arabicPeriod"/>
              <a:tabLst>
                <a:tab pos="469265" algn="l"/>
              </a:tabLst>
            </a:pP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Direcionamento</a:t>
            </a:r>
            <a:r>
              <a:rPr sz="16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das</a:t>
            </a:r>
            <a:r>
              <a:rPr sz="16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dúvidas</a:t>
            </a:r>
            <a:r>
              <a:rPr sz="16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para</a:t>
            </a:r>
            <a:r>
              <a:rPr sz="1600" spc="-4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cada</a:t>
            </a:r>
            <a:r>
              <a:rPr sz="16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1B1B1B"/>
                </a:solidFill>
                <a:latin typeface="Verdana"/>
                <a:cs typeface="Verdana"/>
              </a:rPr>
              <a:t>área.</a:t>
            </a:r>
            <a:endParaRPr sz="16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solidFill>
                  <a:srgbClr val="1B1B1B"/>
                </a:solidFill>
                <a:latin typeface="Tahoma"/>
                <a:cs typeface="Tahoma"/>
              </a:rPr>
              <a:t>CIE/</a:t>
            </a:r>
            <a:r>
              <a:rPr sz="1700" b="1" spc="-10" dirty="0">
                <a:solidFill>
                  <a:srgbClr val="1B1B1B"/>
                </a:solidFill>
                <a:latin typeface="Tahoma"/>
                <a:cs typeface="Tahoma"/>
              </a:rPr>
              <a:t>NVE</a:t>
            </a:r>
            <a:endParaRPr sz="1700" dirty="0">
              <a:latin typeface="Tahoma"/>
              <a:cs typeface="Tahoma"/>
            </a:endParaRPr>
          </a:p>
          <a:p>
            <a:pPr marL="469900" marR="514984" indent="-345440">
              <a:lnSpc>
                <a:spcPts val="3000"/>
              </a:lnSpc>
              <a:spcBef>
                <a:spcPts val="220"/>
              </a:spcBef>
              <a:buAutoNum type="arabicPeriod"/>
              <a:tabLst>
                <a:tab pos="469900" algn="l"/>
              </a:tabLst>
            </a:pPr>
            <a:r>
              <a:rPr sz="1600" spc="75" dirty="0">
                <a:solidFill>
                  <a:srgbClr val="1B1B1B"/>
                </a:solidFill>
                <a:latin typeface="Verdana"/>
                <a:cs typeface="Verdana"/>
              </a:rPr>
              <a:t>O</a:t>
            </a:r>
            <a:r>
              <a:rPr sz="1600" spc="-9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1B1B1B"/>
                </a:solidFill>
                <a:latin typeface="Verdana"/>
                <a:cs typeface="Verdana"/>
              </a:rPr>
              <a:t>CIE/NVE</a:t>
            </a:r>
            <a:r>
              <a:rPr sz="16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1B1B1B"/>
                </a:solidFill>
                <a:latin typeface="Verdana"/>
                <a:cs typeface="Verdana"/>
              </a:rPr>
              <a:t>deverá</a:t>
            </a:r>
            <a:r>
              <a:rPr sz="16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1B1B1B"/>
                </a:solidFill>
                <a:latin typeface="Verdana"/>
                <a:cs typeface="Verdana"/>
              </a:rPr>
              <a:t>orientar</a:t>
            </a:r>
            <a:r>
              <a:rPr sz="1600" spc="-9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45" dirty="0">
                <a:solidFill>
                  <a:srgbClr val="1B1B1B"/>
                </a:solidFill>
                <a:latin typeface="Verdana"/>
                <a:cs typeface="Verdana"/>
              </a:rPr>
              <a:t>as</a:t>
            </a:r>
            <a:r>
              <a:rPr sz="16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unidades</a:t>
            </a:r>
            <a:r>
              <a:rPr sz="16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escolares</a:t>
            </a:r>
            <a:r>
              <a:rPr sz="16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para</a:t>
            </a:r>
            <a:r>
              <a:rPr sz="1600" spc="-9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que </a:t>
            </a:r>
            <a:r>
              <a:rPr sz="1600" spc="-10" dirty="0">
                <a:solidFill>
                  <a:srgbClr val="1B1B1B"/>
                </a:solidFill>
                <a:latin typeface="Verdana"/>
                <a:cs typeface="Verdana"/>
              </a:rPr>
              <a:t>realizem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campanhas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para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atualização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dos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telefones</a:t>
            </a:r>
            <a:r>
              <a:rPr sz="1600" spc="-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1B1B1B"/>
                </a:solidFill>
                <a:latin typeface="Verdana"/>
                <a:cs typeface="Verdana"/>
              </a:rPr>
              <a:t>dos </a:t>
            </a:r>
            <a:r>
              <a:rPr sz="1600" spc="-10" dirty="0">
                <a:solidFill>
                  <a:srgbClr val="1B1B1B"/>
                </a:solidFill>
                <a:latin typeface="Verdana"/>
                <a:cs typeface="Verdana"/>
              </a:rPr>
              <a:t>responsáveis.</a:t>
            </a:r>
            <a:endParaRPr sz="1600" dirty="0">
              <a:latin typeface="Verdana"/>
              <a:cs typeface="Verdana"/>
            </a:endParaRPr>
          </a:p>
          <a:p>
            <a:pPr marL="469265" indent="-388620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469265" algn="l"/>
              </a:tabLst>
            </a:pP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Atualização</a:t>
            </a:r>
            <a:r>
              <a:rPr sz="1600" spc="-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da</a:t>
            </a:r>
            <a:r>
              <a:rPr sz="1600" spc="-6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ﬁcha</a:t>
            </a:r>
            <a:r>
              <a:rPr sz="1600" spc="-6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do</a:t>
            </a:r>
            <a:r>
              <a:rPr sz="1600" spc="-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aluno</a:t>
            </a:r>
            <a:r>
              <a:rPr sz="1600" spc="-65" dirty="0">
                <a:solidFill>
                  <a:srgbClr val="1B1B1B"/>
                </a:solidFill>
                <a:latin typeface="Verdana"/>
                <a:cs typeface="Verdana"/>
              </a:rPr>
              <a:t> (200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mil</a:t>
            </a:r>
            <a:r>
              <a:rPr sz="1600" spc="-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alunos</a:t>
            </a:r>
            <a:r>
              <a:rPr sz="1600" spc="-6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1B1B1B"/>
                </a:solidFill>
                <a:latin typeface="Verdana"/>
                <a:cs typeface="Verdana"/>
              </a:rPr>
              <a:t>sem</a:t>
            </a:r>
            <a:r>
              <a:rPr sz="1600" spc="-6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1B1B1B"/>
                </a:solidFill>
                <a:latin typeface="Verdana"/>
                <a:cs typeface="Verdana"/>
              </a:rPr>
              <a:t>responsável.</a:t>
            </a:r>
            <a:endParaRPr sz="1600" dirty="0">
              <a:latin typeface="Verdana"/>
              <a:cs typeface="Verdana"/>
            </a:endParaRPr>
          </a:p>
          <a:p>
            <a:pPr marL="469265" indent="-386080">
              <a:lnSpc>
                <a:spcPct val="100000"/>
              </a:lnSpc>
              <a:spcBef>
                <a:spcPts val="1075"/>
              </a:spcBef>
              <a:buAutoNum type="arabicPeriod"/>
              <a:tabLst>
                <a:tab pos="469265" algn="l"/>
              </a:tabLst>
            </a:pP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Responsável</a:t>
            </a:r>
            <a:r>
              <a:rPr sz="1600" b="1" spc="-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Verdana"/>
                <a:cs typeface="Verdana"/>
              </a:rPr>
              <a:t>pelo</a:t>
            </a:r>
            <a:r>
              <a:rPr sz="1600" b="1" spc="-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diário</a:t>
            </a:r>
            <a:r>
              <a:rPr sz="1600" b="1" spc="-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FF0000"/>
                </a:solidFill>
                <a:latin typeface="Verdana"/>
                <a:cs typeface="Verdana"/>
              </a:rPr>
              <a:t>de</a:t>
            </a:r>
            <a:r>
              <a:rPr sz="1600" b="1" spc="-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Verdana"/>
                <a:cs typeface="Verdana"/>
              </a:rPr>
              <a:t>classe.</a:t>
            </a:r>
            <a:endParaRPr sz="16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827" y="423767"/>
            <a:ext cx="645922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Papéis</a:t>
            </a:r>
            <a:r>
              <a:rPr spc="-15" dirty="0"/>
              <a:t> </a:t>
            </a:r>
            <a:r>
              <a:rPr spc="75" dirty="0"/>
              <a:t>e</a:t>
            </a:r>
            <a:r>
              <a:rPr spc="-15" dirty="0"/>
              <a:t> </a:t>
            </a:r>
            <a:r>
              <a:rPr spc="60" dirty="0"/>
              <a:t>Responsabilidades</a:t>
            </a:r>
            <a:r>
              <a:rPr spc="-15" dirty="0"/>
              <a:t> </a:t>
            </a:r>
            <a:r>
              <a:rPr spc="160" dirty="0"/>
              <a:t>em</a:t>
            </a:r>
            <a:r>
              <a:rPr spc="-15" dirty="0"/>
              <a:t> </a:t>
            </a:r>
            <a:r>
              <a:rPr spc="-50" dirty="0"/>
              <a:t>2025: </a:t>
            </a:r>
            <a:r>
              <a:rPr spc="60" dirty="0"/>
              <a:t>Relacionados</a:t>
            </a:r>
            <a:r>
              <a:rPr spc="5" dirty="0"/>
              <a:t> </a:t>
            </a:r>
            <a:r>
              <a:rPr dirty="0"/>
              <a:t>à</a:t>
            </a:r>
            <a:r>
              <a:rPr spc="5" dirty="0"/>
              <a:t> </a:t>
            </a:r>
            <a:r>
              <a:rPr dirty="0"/>
              <a:t>Sala</a:t>
            </a:r>
            <a:r>
              <a:rPr spc="10" dirty="0"/>
              <a:t> </a:t>
            </a:r>
            <a:r>
              <a:rPr spc="125" dirty="0"/>
              <a:t>do</a:t>
            </a:r>
            <a:r>
              <a:rPr spc="5" dirty="0"/>
              <a:t> </a:t>
            </a:r>
            <a:r>
              <a:rPr spc="60" dirty="0"/>
              <a:t>Futuro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E0B94B1-9DF1-A6B4-4E1F-87A28A71759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00" y="114674"/>
            <a:ext cx="648017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u="heavy" spc="105" dirty="0">
                <a:uFill>
                  <a:solidFill>
                    <a:srgbClr val="C33329"/>
                  </a:solidFill>
                </a:uFill>
              </a:rPr>
              <a:t>RETOMANDO...</a:t>
            </a:r>
            <a:br>
              <a:rPr lang="pt-BR" u="heavy" spc="105" dirty="0">
                <a:uFill>
                  <a:solidFill>
                    <a:srgbClr val="C33329"/>
                  </a:solidFill>
                </a:uFill>
              </a:rPr>
            </a:br>
            <a:r>
              <a:rPr u="heavy" spc="105" dirty="0">
                <a:uFill>
                  <a:solidFill>
                    <a:srgbClr val="C33329"/>
                  </a:solidFill>
                </a:uFill>
              </a:rPr>
              <a:t>ACESSO</a:t>
            </a:r>
            <a:r>
              <a:rPr u="heavy" spc="-6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65" dirty="0">
                <a:uFill>
                  <a:solidFill>
                    <a:srgbClr val="C33329"/>
                  </a:solidFill>
                </a:uFill>
              </a:rPr>
              <a:t>DO</a:t>
            </a:r>
            <a:r>
              <a:rPr u="heavy" spc="-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85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u="heavy" spc="-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-</a:t>
            </a:r>
            <a:r>
              <a:rPr u="heavy" spc="-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95" dirty="0">
                <a:uFill>
                  <a:solidFill>
                    <a:srgbClr val="C33329"/>
                  </a:solidFill>
                </a:uFill>
              </a:rPr>
              <a:t>EVENTUAL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165">
              <a:lnSpc>
                <a:spcPct val="114999"/>
              </a:lnSpc>
              <a:spcBef>
                <a:spcPts val="100"/>
              </a:spcBef>
            </a:pPr>
            <a:r>
              <a:rPr dirty="0"/>
              <a:t>Para</a:t>
            </a:r>
            <a:r>
              <a:rPr spc="-55" dirty="0"/>
              <a:t> </a:t>
            </a:r>
            <a:r>
              <a:rPr dirty="0"/>
              <a:t>que</a:t>
            </a:r>
            <a:r>
              <a:rPr spc="-55" dirty="0"/>
              <a:t> </a:t>
            </a:r>
            <a:r>
              <a:rPr dirty="0"/>
              <a:t>os(as)</a:t>
            </a:r>
            <a:r>
              <a:rPr spc="-50" dirty="0"/>
              <a:t> </a:t>
            </a:r>
            <a:r>
              <a:rPr dirty="0"/>
              <a:t>professores(as)</a:t>
            </a:r>
            <a:r>
              <a:rPr spc="-55" dirty="0"/>
              <a:t> </a:t>
            </a:r>
            <a:r>
              <a:rPr dirty="0"/>
              <a:t>eventuais</a:t>
            </a:r>
            <a:r>
              <a:rPr spc="-55" dirty="0"/>
              <a:t> </a:t>
            </a:r>
            <a:r>
              <a:rPr dirty="0"/>
              <a:t>tenham</a:t>
            </a:r>
            <a:r>
              <a:rPr spc="-50" dirty="0"/>
              <a:t> </a:t>
            </a:r>
            <a:r>
              <a:rPr dirty="0"/>
              <a:t>acesso</a:t>
            </a:r>
            <a:r>
              <a:rPr spc="-55" dirty="0"/>
              <a:t> </a:t>
            </a:r>
            <a:r>
              <a:rPr dirty="0"/>
              <a:t>ao</a:t>
            </a:r>
            <a:r>
              <a:rPr spc="-55" dirty="0"/>
              <a:t> </a:t>
            </a:r>
            <a:r>
              <a:rPr dirty="0"/>
              <a:t>Diário</a:t>
            </a:r>
            <a:r>
              <a:rPr spc="-50" dirty="0"/>
              <a:t> </a:t>
            </a:r>
            <a:r>
              <a:rPr spc="-25" dirty="0"/>
              <a:t>de </a:t>
            </a:r>
            <a:r>
              <a:rPr dirty="0"/>
              <a:t>Classe,</a:t>
            </a:r>
            <a:r>
              <a:rPr spc="-50" dirty="0"/>
              <a:t> </a:t>
            </a:r>
            <a:r>
              <a:rPr dirty="0">
                <a:highlight>
                  <a:srgbClr val="FFFF00"/>
                </a:highlight>
              </a:rPr>
              <a:t>é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necessário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que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a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gestão</a:t>
            </a:r>
            <a:r>
              <a:rPr spc="-50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da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unidade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escolar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realize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a</a:t>
            </a:r>
            <a:r>
              <a:rPr spc="-45" dirty="0">
                <a:highlight>
                  <a:srgbClr val="FFFF00"/>
                </a:highlight>
              </a:rPr>
              <a:t> </a:t>
            </a:r>
            <a:r>
              <a:rPr spc="-10" dirty="0" err="1">
                <a:highlight>
                  <a:srgbClr val="FFFF00"/>
                </a:highlight>
              </a:rPr>
              <a:t>vinculação</a:t>
            </a:r>
            <a:r>
              <a:rPr spc="-10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do</a:t>
            </a:r>
            <a:r>
              <a:rPr spc="-55"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docente</a:t>
            </a:r>
            <a:r>
              <a:rPr spc="-55" dirty="0">
                <a:highlight>
                  <a:srgbClr val="FFFF00"/>
                </a:highlight>
              </a:rPr>
              <a:t> </a:t>
            </a:r>
            <a:r>
              <a:rPr dirty="0">
                <a:highlight>
                  <a:srgbClr val="FFFF00"/>
                </a:highlight>
              </a:rPr>
              <a:t>à</a:t>
            </a:r>
            <a:r>
              <a:rPr spc="-55" dirty="0">
                <a:highlight>
                  <a:srgbClr val="FFFF00"/>
                </a:highlight>
              </a:rPr>
              <a:t> </a:t>
            </a:r>
            <a:r>
              <a:rPr dirty="0" err="1">
                <a:highlight>
                  <a:srgbClr val="FFFF00"/>
                </a:highlight>
              </a:rPr>
              <a:t>turma</a:t>
            </a:r>
            <a:r>
              <a:rPr dirty="0"/>
              <a:t>,</a:t>
            </a:r>
            <a:r>
              <a:rPr spc="-55" dirty="0"/>
              <a:t> </a:t>
            </a:r>
            <a:r>
              <a:rPr dirty="0"/>
              <a:t>por</a:t>
            </a:r>
            <a:r>
              <a:rPr spc="-55" dirty="0"/>
              <a:t> </a:t>
            </a:r>
            <a:r>
              <a:rPr dirty="0"/>
              <a:t>meio</a:t>
            </a:r>
            <a:r>
              <a:rPr spc="-55" dirty="0"/>
              <a:t> </a:t>
            </a:r>
            <a:r>
              <a:rPr dirty="0"/>
              <a:t>do</a:t>
            </a:r>
            <a:r>
              <a:rPr spc="-55" dirty="0"/>
              <a:t> </a:t>
            </a:r>
            <a:r>
              <a:rPr dirty="0"/>
              <a:t>módulo</a:t>
            </a:r>
            <a:r>
              <a:rPr spc="-55" dirty="0"/>
              <a:t> </a:t>
            </a:r>
            <a:r>
              <a:rPr dirty="0"/>
              <a:t>Professor</a:t>
            </a:r>
            <a:r>
              <a:rPr spc="-55" dirty="0"/>
              <a:t> </a:t>
            </a:r>
            <a:r>
              <a:rPr dirty="0"/>
              <a:t>Presente,</a:t>
            </a:r>
            <a:r>
              <a:rPr spc="-55" dirty="0"/>
              <a:t> </a:t>
            </a:r>
            <a:r>
              <a:rPr dirty="0"/>
              <a:t>disponível</a:t>
            </a:r>
            <a:r>
              <a:rPr spc="-55" dirty="0"/>
              <a:t> </a:t>
            </a:r>
            <a:r>
              <a:rPr spc="-25" dirty="0"/>
              <a:t>na </a:t>
            </a:r>
            <a:r>
              <a:rPr dirty="0"/>
              <a:t>Secretaria</a:t>
            </a:r>
            <a:r>
              <a:rPr spc="-50" dirty="0"/>
              <a:t> </a:t>
            </a:r>
            <a:r>
              <a:rPr dirty="0"/>
              <a:t>Escolar</a:t>
            </a:r>
            <a:r>
              <a:rPr spc="-50" dirty="0"/>
              <a:t> </a:t>
            </a:r>
            <a:r>
              <a:rPr dirty="0"/>
              <a:t>Digital</a:t>
            </a:r>
            <a:r>
              <a:rPr spc="-50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spc="-20" dirty="0"/>
              <a:t>SED.</a:t>
            </a: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pc="-20" dirty="0"/>
          </a:p>
          <a:p>
            <a:pPr marL="12700" marR="5080">
              <a:lnSpc>
                <a:spcPct val="114999"/>
              </a:lnSpc>
            </a:pPr>
            <a:r>
              <a:rPr dirty="0"/>
              <a:t>Ressaltamos</a:t>
            </a:r>
            <a:r>
              <a:rPr spc="-55" dirty="0"/>
              <a:t> </a:t>
            </a:r>
            <a:r>
              <a:rPr dirty="0"/>
              <a:t>que</a:t>
            </a:r>
            <a:r>
              <a:rPr spc="-5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indicação</a:t>
            </a:r>
            <a:r>
              <a:rPr spc="-55" dirty="0"/>
              <a:t> </a:t>
            </a:r>
            <a:r>
              <a:rPr dirty="0"/>
              <a:t>do(a)</a:t>
            </a:r>
            <a:r>
              <a:rPr spc="-55" dirty="0"/>
              <a:t> </a:t>
            </a:r>
            <a:r>
              <a:rPr dirty="0"/>
              <a:t>professor(a)</a:t>
            </a:r>
            <a:r>
              <a:rPr spc="-55" dirty="0"/>
              <a:t> </a:t>
            </a:r>
            <a:r>
              <a:rPr dirty="0"/>
              <a:t>eventual</a:t>
            </a:r>
            <a:r>
              <a:rPr spc="-55" dirty="0"/>
              <a:t> </a:t>
            </a:r>
            <a:r>
              <a:rPr dirty="0"/>
              <a:t>para</a:t>
            </a:r>
            <a:r>
              <a:rPr spc="-55" dirty="0"/>
              <a:t> </a:t>
            </a:r>
            <a:r>
              <a:rPr spc="-10" dirty="0"/>
              <a:t>substituir </a:t>
            </a:r>
            <a:r>
              <a:rPr dirty="0"/>
              <a:t>o(a)</a:t>
            </a:r>
            <a:r>
              <a:rPr spc="-50" dirty="0"/>
              <a:t> </a:t>
            </a:r>
            <a:r>
              <a:rPr dirty="0"/>
              <a:t>docente</a:t>
            </a:r>
            <a:r>
              <a:rPr spc="-45" dirty="0"/>
              <a:t> </a:t>
            </a:r>
            <a:r>
              <a:rPr dirty="0"/>
              <a:t>regente</a:t>
            </a:r>
            <a:r>
              <a:rPr spc="-45" dirty="0"/>
              <a:t> </a:t>
            </a:r>
            <a:r>
              <a:rPr dirty="0"/>
              <a:t>em</a:t>
            </a:r>
            <a:r>
              <a:rPr spc="-45" dirty="0"/>
              <a:t> </a:t>
            </a:r>
            <a:r>
              <a:rPr spc="-10" dirty="0"/>
              <a:t>determinada</a:t>
            </a:r>
            <a:r>
              <a:rPr spc="-45" dirty="0"/>
              <a:t> </a:t>
            </a:r>
            <a:r>
              <a:rPr dirty="0"/>
              <a:t>turma</a:t>
            </a:r>
            <a:r>
              <a:rPr spc="-50" dirty="0"/>
              <a:t> </a:t>
            </a:r>
            <a:r>
              <a:rPr b="1" dirty="0">
                <a:solidFill>
                  <a:srgbClr val="FF0000"/>
                </a:solidFill>
              </a:rPr>
              <a:t>garante</a:t>
            </a:r>
            <a:r>
              <a:rPr b="1" spc="-4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o</a:t>
            </a:r>
            <a:r>
              <a:rPr b="1" spc="-4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acesso</a:t>
            </a:r>
            <a:r>
              <a:rPr b="1" spc="-4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à</a:t>
            </a:r>
            <a:r>
              <a:rPr b="1" spc="-45" dirty="0">
                <a:solidFill>
                  <a:srgbClr val="FF0000"/>
                </a:solidFill>
              </a:rPr>
              <a:t> </a:t>
            </a:r>
            <a:r>
              <a:rPr b="1" spc="-10" dirty="0">
                <a:solidFill>
                  <a:srgbClr val="FF0000"/>
                </a:solidFill>
              </a:rPr>
              <a:t>referida </a:t>
            </a:r>
            <a:r>
              <a:rPr b="1" dirty="0">
                <a:solidFill>
                  <a:srgbClr val="FF0000"/>
                </a:solidFill>
              </a:rPr>
              <a:t>turma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no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Diário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de</a:t>
            </a:r>
            <a:r>
              <a:rPr b="1" spc="-3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Classe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pelo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período</a:t>
            </a:r>
            <a:r>
              <a:rPr b="1" spc="-3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de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5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(cinco)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dias</a:t>
            </a:r>
            <a:r>
              <a:rPr b="1" spc="-3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corridos,</a:t>
            </a:r>
            <a:r>
              <a:rPr b="1" spc="-40" dirty="0">
                <a:solidFill>
                  <a:srgbClr val="FF0000"/>
                </a:solidFill>
              </a:rPr>
              <a:t> </a:t>
            </a:r>
            <a:r>
              <a:rPr b="1" spc="-10" dirty="0">
                <a:solidFill>
                  <a:srgbClr val="FF0000"/>
                </a:solidFill>
              </a:rPr>
              <a:t>contados </a:t>
            </a:r>
            <a:r>
              <a:rPr b="1" dirty="0">
                <a:solidFill>
                  <a:srgbClr val="FF0000"/>
                </a:solidFill>
              </a:rPr>
              <a:t>a</a:t>
            </a:r>
            <a:r>
              <a:rPr b="1" spc="-3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partir</a:t>
            </a:r>
            <a:r>
              <a:rPr b="1" spc="-2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do</a:t>
            </a:r>
            <a:r>
              <a:rPr b="1" spc="-15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horário</a:t>
            </a:r>
            <a:r>
              <a:rPr b="1" spc="-2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da</a:t>
            </a:r>
            <a:r>
              <a:rPr b="1" spc="-20" dirty="0">
                <a:solidFill>
                  <a:srgbClr val="FF0000"/>
                </a:solidFill>
              </a:rPr>
              <a:t> </a:t>
            </a:r>
            <a:r>
              <a:rPr b="1" dirty="0">
                <a:solidFill>
                  <a:srgbClr val="FF0000"/>
                </a:solidFill>
              </a:rPr>
              <a:t>aula</a:t>
            </a:r>
            <a:r>
              <a:rPr b="1" spc="-15" dirty="0">
                <a:solidFill>
                  <a:srgbClr val="FF0000"/>
                </a:solidFill>
              </a:rPr>
              <a:t> </a:t>
            </a:r>
            <a:r>
              <a:rPr b="1" spc="-10" dirty="0">
                <a:solidFill>
                  <a:srgbClr val="FF0000"/>
                </a:solidFill>
              </a:rPr>
              <a:t>atribuída.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C2969053-CB0D-9793-0A1A-63984BFC08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4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dirty="0">
                <a:uFill>
                  <a:solidFill>
                    <a:srgbClr val="C33329"/>
                  </a:solidFill>
                </a:uFill>
              </a:rPr>
              <a:t>V</a:t>
            </a:r>
            <a:r>
              <a:rPr sz="2400" u="heavy" dirty="0">
                <a:uFill>
                  <a:solidFill>
                    <a:srgbClr val="C33329"/>
                  </a:solidFill>
                </a:uFill>
              </a:rPr>
              <a:t>ISUALIZAÇÃO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60" dirty="0">
                <a:uFill>
                  <a:solidFill>
                    <a:srgbClr val="C33329"/>
                  </a:solidFill>
                </a:uFill>
              </a:rPr>
              <a:t>DO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85" dirty="0">
                <a:uFill>
                  <a:solidFill>
                    <a:srgbClr val="C33329"/>
                  </a:solidFill>
                </a:uFill>
              </a:rPr>
              <a:t>EVENTUAL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dirty="0">
                <a:uFill>
                  <a:solidFill>
                    <a:srgbClr val="C33329"/>
                  </a:solidFill>
                </a:uFill>
              </a:rPr>
              <a:t>-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DIÁRIO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45" dirty="0">
                <a:uFill>
                  <a:solidFill>
                    <a:srgbClr val="C33329"/>
                  </a:solidFill>
                </a:uFill>
              </a:rPr>
              <a:t>DE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75" dirty="0">
                <a:uFill>
                  <a:solidFill>
                    <a:srgbClr val="C33329"/>
                  </a:solidFill>
                </a:uFill>
              </a:rPr>
              <a:t>CLASSE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210" y="1134100"/>
            <a:ext cx="8114323" cy="37272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C97B1A48-B13F-6999-BCEF-0D298D62561B}"/>
              </a:ext>
            </a:extLst>
          </p:cNvPr>
          <p:cNvSpPr/>
          <p:nvPr/>
        </p:nvSpPr>
        <p:spPr>
          <a:xfrm>
            <a:off x="3886200" y="971550"/>
            <a:ext cx="533400" cy="1066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65C9783A-34F0-3583-C9D0-500BB7F914A7}"/>
              </a:ext>
            </a:extLst>
          </p:cNvPr>
          <p:cNvSpPr/>
          <p:nvPr/>
        </p:nvSpPr>
        <p:spPr>
          <a:xfrm>
            <a:off x="6179866" y="954488"/>
            <a:ext cx="533400" cy="1066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C6EDA1F-E6F7-6E40-DC05-326604DA9336}"/>
              </a:ext>
            </a:extLst>
          </p:cNvPr>
          <p:cNvSpPr/>
          <p:nvPr/>
        </p:nvSpPr>
        <p:spPr>
          <a:xfrm>
            <a:off x="6248400" y="3807514"/>
            <a:ext cx="2549642" cy="10538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Só lançamento de frequência e registro de aula.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903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00"/>
              </a:spcBef>
            </a:pPr>
            <a:r>
              <a:rPr sz="2400" u="heavy" spc="80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sz="2400" u="heavy" spc="-5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80" dirty="0">
                <a:uFill>
                  <a:solidFill>
                    <a:srgbClr val="C33329"/>
                  </a:solidFill>
                </a:uFill>
              </a:rPr>
              <a:t>PRESENTE</a:t>
            </a:r>
            <a:r>
              <a:rPr sz="2400" u="heavy" spc="-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dirty="0">
                <a:uFill>
                  <a:solidFill>
                    <a:srgbClr val="C33329"/>
                  </a:solidFill>
                </a:uFill>
              </a:rPr>
              <a:t>-</a:t>
            </a:r>
            <a:r>
              <a:rPr sz="2400" u="heavy" spc="-5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-10" dirty="0">
                <a:uFill>
                  <a:solidFill>
                    <a:srgbClr val="C33329"/>
                  </a:solidFill>
                </a:uFill>
              </a:rPr>
              <a:t>DEFINIÇÃO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13800" y="723861"/>
            <a:ext cx="8611870" cy="115316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0"/>
              </a:spcBef>
            </a:pPr>
            <a:r>
              <a:rPr sz="2000" dirty="0">
                <a:latin typeface="Arial MT"/>
                <a:cs typeface="Arial MT"/>
              </a:rPr>
              <a:t>O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dirty="0">
                <a:latin typeface="Arial MT"/>
                <a:cs typeface="Arial MT"/>
              </a:rPr>
              <a:t>sistema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b="1" dirty="0">
                <a:latin typeface="Arial"/>
                <a:cs typeface="Arial"/>
              </a:rPr>
              <a:t>Professor</a:t>
            </a:r>
            <a:r>
              <a:rPr sz="2000" b="1" spc="125" dirty="0">
                <a:latin typeface="Arial"/>
                <a:cs typeface="Arial"/>
              </a:rPr>
              <a:t>  </a:t>
            </a:r>
            <a:r>
              <a:rPr sz="2000" b="1" dirty="0">
                <a:latin typeface="Arial"/>
                <a:cs typeface="Arial"/>
              </a:rPr>
              <a:t>Presente</a:t>
            </a:r>
            <a:r>
              <a:rPr sz="2000" b="1" spc="130" dirty="0">
                <a:latin typeface="Arial"/>
                <a:cs typeface="Arial"/>
              </a:rPr>
              <a:t>  </a:t>
            </a:r>
            <a:r>
              <a:rPr sz="2000" dirty="0">
                <a:latin typeface="Arial MT"/>
                <a:cs typeface="Arial MT"/>
              </a:rPr>
              <a:t>é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dirty="0">
                <a:latin typeface="Arial MT"/>
                <a:cs typeface="Arial MT"/>
              </a:rPr>
              <a:t>ferramenta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dirty="0">
                <a:latin typeface="Arial MT"/>
                <a:cs typeface="Arial MT"/>
              </a:rPr>
              <a:t>oficial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dirty="0">
                <a:latin typeface="Arial MT"/>
                <a:cs typeface="Arial MT"/>
              </a:rPr>
              <a:t>para</a:t>
            </a:r>
            <a:r>
              <a:rPr sz="2000" spc="125" dirty="0">
                <a:latin typeface="Arial MT"/>
                <a:cs typeface="Arial MT"/>
              </a:rPr>
              <a:t>  </a:t>
            </a:r>
            <a:r>
              <a:rPr sz="2000" spc="-10" dirty="0">
                <a:latin typeface="Arial MT"/>
                <a:cs typeface="Arial MT"/>
              </a:rPr>
              <a:t>registrar </a:t>
            </a:r>
            <a:r>
              <a:rPr sz="2000" dirty="0">
                <a:latin typeface="Arial MT"/>
                <a:cs typeface="Arial MT"/>
              </a:rPr>
              <a:t>substituições</a:t>
            </a:r>
            <a:r>
              <a:rPr sz="2000" spc="3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</a:t>
            </a:r>
            <a:r>
              <a:rPr sz="2000" spc="3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aulas,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permitindo</a:t>
            </a:r>
            <a:r>
              <a:rPr sz="2000" spc="3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</a:t>
            </a:r>
            <a:r>
              <a:rPr sz="2000" spc="3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professores</a:t>
            </a:r>
            <a:r>
              <a:rPr sz="2000" spc="3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eventuais</a:t>
            </a:r>
            <a:r>
              <a:rPr sz="2000" spc="3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acessem</a:t>
            </a:r>
            <a:r>
              <a:rPr sz="2000" spc="350" dirty="0">
                <a:latin typeface="Arial MT"/>
                <a:cs typeface="Arial MT"/>
              </a:rPr>
              <a:t> </a:t>
            </a:r>
            <a:r>
              <a:rPr sz="2000" spc="-50" dirty="0">
                <a:latin typeface="Arial MT"/>
                <a:cs typeface="Arial MT"/>
              </a:rPr>
              <a:t>e </a:t>
            </a:r>
            <a:r>
              <a:rPr sz="2000" dirty="0">
                <a:latin typeface="Arial MT"/>
                <a:cs typeface="Arial MT"/>
              </a:rPr>
              <a:t>realizem</a:t>
            </a:r>
            <a:r>
              <a:rPr sz="2000" spc="2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os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lançamentos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Diário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2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Classe</a:t>
            </a:r>
            <a:r>
              <a:rPr sz="2000" b="1" spc="28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das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turmas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para</a:t>
            </a:r>
            <a:r>
              <a:rPr sz="2000" spc="2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27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quais </a:t>
            </a:r>
            <a:r>
              <a:rPr sz="2000" dirty="0">
                <a:latin typeface="Arial MT"/>
                <a:cs typeface="Arial MT"/>
              </a:rPr>
              <a:t>foram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designados.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BAF56E-E86B-5092-05C3-B1F0732C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375"/>
            <a:ext cx="9144000" cy="5260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E8C9C0-5291-FA77-328F-B13938D09C32}"/>
              </a:ext>
            </a:extLst>
          </p:cNvPr>
          <p:cNvSpPr txBox="1"/>
          <p:nvPr/>
        </p:nvSpPr>
        <p:spPr>
          <a:xfrm>
            <a:off x="76200" y="2571750"/>
            <a:ext cx="4579950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  <a:tabLst>
                <a:tab pos="435609" algn="l"/>
                <a:tab pos="1776730" algn="l"/>
                <a:tab pos="2454275" algn="l"/>
                <a:tab pos="4050029" algn="l"/>
                <a:tab pos="5405120" algn="l"/>
                <a:tab pos="5814695" algn="l"/>
                <a:tab pos="6986905" algn="l"/>
              </a:tabLst>
            </a:pPr>
            <a:r>
              <a:rPr lang="pt-BR" sz="2000" spc="-50" dirty="0">
                <a:latin typeface="Arial MT"/>
                <a:cs typeface="Arial MT"/>
              </a:rPr>
              <a:t>A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10" dirty="0">
                <a:latin typeface="Arial MT"/>
                <a:cs typeface="Arial MT"/>
              </a:rPr>
              <a:t>indicação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25" dirty="0">
                <a:latin typeface="Arial MT"/>
                <a:cs typeface="Arial MT"/>
              </a:rPr>
              <a:t>dos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10" dirty="0">
                <a:latin typeface="Arial MT"/>
                <a:cs typeface="Arial MT"/>
              </a:rPr>
              <a:t>professores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10" dirty="0">
                <a:latin typeface="Arial MT"/>
                <a:cs typeface="Arial MT"/>
              </a:rPr>
              <a:t>eventuais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50" dirty="0">
                <a:latin typeface="Arial MT"/>
                <a:cs typeface="Arial MT"/>
              </a:rPr>
              <a:t>e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10" dirty="0">
                <a:latin typeface="Arial MT"/>
                <a:cs typeface="Arial MT"/>
              </a:rPr>
              <a:t>atuação</a:t>
            </a:r>
            <a:r>
              <a:rPr lang="pt-BR" sz="2000" dirty="0">
                <a:latin typeface="Arial MT"/>
                <a:cs typeface="Arial MT"/>
              </a:rPr>
              <a:t>	</a:t>
            </a:r>
            <a:r>
              <a:rPr lang="pt-BR" sz="2000" spc="-25" dirty="0">
                <a:latin typeface="Arial MT"/>
                <a:cs typeface="Arial MT"/>
              </a:rPr>
              <a:t>na </a:t>
            </a:r>
            <a:r>
              <a:rPr lang="pt-BR" sz="2000" spc="-10" dirty="0">
                <a:latin typeface="Arial MT"/>
                <a:cs typeface="Arial MT"/>
              </a:rPr>
              <a:t>funcionalidade</a:t>
            </a:r>
            <a:r>
              <a:rPr lang="pt-BR" sz="2000" spc="-65" dirty="0">
                <a:latin typeface="Arial MT"/>
                <a:cs typeface="Arial MT"/>
              </a:rPr>
              <a:t> </a:t>
            </a:r>
            <a:r>
              <a:rPr lang="pt-BR" sz="2000" b="1" dirty="0">
                <a:latin typeface="Arial MT"/>
                <a:cs typeface="Arial MT"/>
              </a:rPr>
              <a:t>poderá</a:t>
            </a:r>
            <a:r>
              <a:rPr lang="pt-BR" sz="2000" b="1" spc="-60" dirty="0">
                <a:latin typeface="Arial MT"/>
                <a:cs typeface="Arial MT"/>
              </a:rPr>
              <a:t> </a:t>
            </a:r>
            <a:r>
              <a:rPr lang="pt-BR" sz="2000" b="1" dirty="0">
                <a:latin typeface="Arial MT"/>
                <a:cs typeface="Arial MT"/>
              </a:rPr>
              <a:t>ser</a:t>
            </a:r>
            <a:r>
              <a:rPr lang="pt-BR" sz="2000" b="1" spc="-60" dirty="0">
                <a:latin typeface="Arial MT"/>
                <a:cs typeface="Arial MT"/>
              </a:rPr>
              <a:t> </a:t>
            </a:r>
            <a:r>
              <a:rPr lang="pt-BR" sz="2000" b="1" dirty="0">
                <a:latin typeface="Arial MT"/>
                <a:cs typeface="Arial MT"/>
              </a:rPr>
              <a:t>realizada</a:t>
            </a:r>
            <a:r>
              <a:rPr lang="pt-BR" sz="2000" b="1" spc="-60" dirty="0">
                <a:latin typeface="Arial MT"/>
                <a:cs typeface="Arial MT"/>
              </a:rPr>
              <a:t> </a:t>
            </a:r>
            <a:r>
              <a:rPr lang="pt-BR" sz="2000" b="1" dirty="0">
                <a:latin typeface="Arial MT"/>
                <a:cs typeface="Arial MT"/>
              </a:rPr>
              <a:t>pelos</a:t>
            </a:r>
            <a:r>
              <a:rPr lang="pt-BR" sz="2000" b="1" spc="-60" dirty="0">
                <a:latin typeface="Arial MT"/>
                <a:cs typeface="Arial MT"/>
              </a:rPr>
              <a:t> </a:t>
            </a:r>
            <a:r>
              <a:rPr lang="pt-BR" sz="2000" b="1" dirty="0">
                <a:latin typeface="Arial MT"/>
                <a:cs typeface="Arial MT"/>
              </a:rPr>
              <a:t>seguintes</a:t>
            </a:r>
            <a:r>
              <a:rPr lang="pt-BR" sz="2000" b="1" spc="-60" dirty="0">
                <a:latin typeface="Arial MT"/>
                <a:cs typeface="Arial MT"/>
              </a:rPr>
              <a:t> </a:t>
            </a:r>
            <a:r>
              <a:rPr lang="pt-BR" sz="2000" b="1" spc="-10" dirty="0">
                <a:latin typeface="Arial MT"/>
                <a:cs typeface="Arial MT"/>
              </a:rPr>
              <a:t>usuários:</a:t>
            </a:r>
            <a:endParaRPr lang="pt-BR" sz="2000" b="1" dirty="0">
              <a:latin typeface="Arial MT"/>
              <a:cs typeface="Arial MT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A8714ADB-F038-8C70-6307-6E3FB6FAD6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0" y="2571750"/>
            <a:ext cx="3563262" cy="2352999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DF402602-FAE6-3AB0-06B6-D90FAD6C7349}"/>
              </a:ext>
            </a:extLst>
          </p:cNvPr>
          <p:cNvSpPr/>
          <p:nvPr/>
        </p:nvSpPr>
        <p:spPr>
          <a:xfrm>
            <a:off x="3124200" y="3943350"/>
            <a:ext cx="1447800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0803" rIns="0" bIns="0" rtlCol="0">
            <a:spAutoFit/>
          </a:bodyPr>
          <a:lstStyle/>
          <a:p>
            <a:pPr marL="2529205">
              <a:lnSpc>
                <a:spcPct val="100000"/>
              </a:lnSpc>
              <a:spcBef>
                <a:spcPts val="100"/>
              </a:spcBef>
            </a:pPr>
            <a:r>
              <a:rPr sz="2400" u="heavy" spc="80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sz="2400" u="heavy" spc="-1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60" dirty="0">
                <a:uFill>
                  <a:solidFill>
                    <a:srgbClr val="C33329"/>
                  </a:solidFill>
                </a:uFill>
              </a:rPr>
              <a:t>PRESENTE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6200" y="813231"/>
            <a:ext cx="9144000" cy="100925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dirty="0">
                <a:latin typeface="Arial MT"/>
                <a:cs typeface="Arial MT"/>
              </a:rPr>
              <a:t>Para</a:t>
            </a:r>
            <a:r>
              <a:rPr sz="2000" spc="3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realizar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registro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 err="1">
                <a:latin typeface="Arial MT"/>
                <a:cs typeface="Arial MT"/>
              </a:rPr>
              <a:t>substituição</a:t>
            </a:r>
            <a:r>
              <a:rPr lang="pt-BR" sz="2000" dirty="0">
                <a:latin typeface="Arial MT"/>
                <a:cs typeface="Arial MT"/>
              </a:rPr>
              <a:t>,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acesso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desse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</a:t>
            </a:r>
            <a:r>
              <a:rPr sz="2000" spc="3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realizado</a:t>
            </a:r>
            <a:r>
              <a:rPr sz="2000" spc="32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via </a:t>
            </a:r>
            <a:r>
              <a:rPr sz="2000" spc="-10" dirty="0">
                <a:latin typeface="Arial MT"/>
                <a:cs typeface="Arial MT"/>
              </a:rPr>
              <a:t>funcionalidade:</a:t>
            </a:r>
            <a:endParaRPr sz="2000" dirty="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730"/>
              </a:spcBef>
            </a:pPr>
            <a:r>
              <a:rPr sz="2000" b="1" dirty="0">
                <a:latin typeface="Arial MT"/>
                <a:cs typeface="Arial MT"/>
              </a:rPr>
              <a:t>Recursos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Humanos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&gt;</a:t>
            </a:r>
            <a:r>
              <a:rPr sz="2000" b="1" spc="-3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Professor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Presente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&gt;</a:t>
            </a:r>
            <a:r>
              <a:rPr sz="2000" b="1" spc="-3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Gestão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 MT"/>
                <a:cs typeface="Arial MT"/>
              </a:rPr>
              <a:t>Presença</a:t>
            </a:r>
            <a:r>
              <a:rPr sz="2000" b="1" spc="-40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Professor</a:t>
            </a:r>
            <a:endParaRPr sz="2000" b="1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25672" y="1962150"/>
            <a:ext cx="3581400" cy="2826650"/>
            <a:chOff x="2900725" y="2681800"/>
            <a:chExt cx="2811780" cy="2390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9179" y="2681800"/>
              <a:ext cx="2726899" cy="23901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0725" y="3865674"/>
              <a:ext cx="2811449" cy="3150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1747" rIns="0" bIns="0" rtlCol="0">
            <a:spAutoFit/>
          </a:bodyPr>
          <a:lstStyle/>
          <a:p>
            <a:pPr marL="2529205">
              <a:lnSpc>
                <a:spcPct val="100000"/>
              </a:lnSpc>
              <a:spcBef>
                <a:spcPts val="100"/>
              </a:spcBef>
            </a:pPr>
            <a:r>
              <a:rPr u="heavy" spc="85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65" dirty="0">
                <a:uFill>
                  <a:solidFill>
                    <a:srgbClr val="C33329"/>
                  </a:solidFill>
                </a:uFill>
              </a:rPr>
              <a:t>PRESENTE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175" y="878635"/>
            <a:ext cx="8451215" cy="17881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latin typeface="Arial MT"/>
                <a:cs typeface="Arial MT"/>
              </a:rPr>
              <a:t>Acessando</a:t>
            </a:r>
            <a:r>
              <a:rPr sz="1800" spc="2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285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funcionalidade</a:t>
            </a:r>
            <a:r>
              <a:rPr lang="pt-BR" sz="1800" dirty="0">
                <a:latin typeface="Arial MT"/>
                <a:cs typeface="Arial MT"/>
              </a:rPr>
              <a:t>,</a:t>
            </a:r>
            <a:r>
              <a:rPr sz="1800" spc="29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é</a:t>
            </a:r>
            <a:r>
              <a:rPr sz="1800" b="1" spc="28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necessário</a:t>
            </a:r>
            <a:r>
              <a:rPr sz="1800" b="1" spc="29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realizar</a:t>
            </a:r>
            <a:r>
              <a:rPr sz="1800" b="1" spc="28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a</a:t>
            </a:r>
            <a:r>
              <a:rPr sz="1800" b="1" spc="28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indicação</a:t>
            </a:r>
            <a:r>
              <a:rPr sz="1800" b="1" spc="29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do</a:t>
            </a:r>
            <a:r>
              <a:rPr sz="1800" b="1" spc="28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dia</a:t>
            </a:r>
            <a:r>
              <a:rPr sz="1800" b="1" spc="29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em</a:t>
            </a:r>
            <a:r>
              <a:rPr sz="1800" b="1" spc="28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que</a:t>
            </a:r>
            <a:r>
              <a:rPr sz="1800" b="1" spc="290" dirty="0">
                <a:latin typeface="Arial MT"/>
                <a:cs typeface="Arial MT"/>
              </a:rPr>
              <a:t> </a:t>
            </a:r>
            <a:r>
              <a:rPr sz="1800" b="1" spc="-50" dirty="0">
                <a:latin typeface="Arial MT"/>
                <a:cs typeface="Arial MT"/>
              </a:rPr>
              <a:t>a </a:t>
            </a:r>
            <a:r>
              <a:rPr sz="1800" b="1" dirty="0">
                <a:latin typeface="Arial MT"/>
                <a:cs typeface="Arial MT"/>
              </a:rPr>
              <a:t>substituição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ocorrerá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e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selecionar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o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tipo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de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pesquisa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a</a:t>
            </a:r>
            <a:r>
              <a:rPr sz="1800" b="1" spc="-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ser</a:t>
            </a:r>
            <a:r>
              <a:rPr sz="1800" b="1" spc="-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 MT"/>
                <a:cs typeface="Arial MT"/>
              </a:rPr>
              <a:t>realizado.</a:t>
            </a:r>
            <a:endParaRPr sz="1800" b="1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latin typeface="Arial MT"/>
                <a:cs typeface="Arial MT"/>
              </a:rPr>
              <a:t>Opções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Pesquisa:</a:t>
            </a:r>
            <a:endParaRPr sz="1800" dirty="0">
              <a:latin typeface="Arial MT"/>
              <a:cs typeface="Arial MT"/>
            </a:endParaRPr>
          </a:p>
          <a:p>
            <a:pPr marL="469265" indent="-366395">
              <a:lnSpc>
                <a:spcPts val="2050"/>
              </a:lnSpc>
              <a:spcBef>
                <a:spcPts val="785"/>
              </a:spcBef>
              <a:buChar char="●"/>
              <a:tabLst>
                <a:tab pos="469265" algn="l"/>
              </a:tabLst>
            </a:pPr>
            <a:r>
              <a:rPr sz="1800" b="1" spc="-10" dirty="0">
                <a:latin typeface="Arial"/>
                <a:cs typeface="Arial"/>
              </a:rPr>
              <a:t>Turno/Disciplina/Turma;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ts val="1945"/>
              </a:lnSpc>
              <a:buChar char="●"/>
              <a:tabLst>
                <a:tab pos="469265" algn="l"/>
              </a:tabLst>
            </a:pPr>
            <a:r>
              <a:rPr sz="1800" b="1" dirty="0">
                <a:latin typeface="Arial"/>
                <a:cs typeface="Arial"/>
              </a:rPr>
              <a:t>Tipo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Ensino/Turma;</a:t>
            </a:r>
            <a:endParaRPr sz="1800" dirty="0">
              <a:latin typeface="Arial"/>
              <a:cs typeface="Arial"/>
            </a:endParaRPr>
          </a:p>
          <a:p>
            <a:pPr marL="469265" indent="-366395">
              <a:lnSpc>
                <a:spcPts val="2050"/>
              </a:lnSpc>
              <a:buChar char="●"/>
              <a:tabLst>
                <a:tab pos="469265" algn="l"/>
              </a:tabLst>
            </a:pPr>
            <a:r>
              <a:rPr sz="1800" b="1" spc="-10" dirty="0">
                <a:latin typeface="Arial"/>
                <a:cs typeface="Arial"/>
              </a:rPr>
              <a:t>CPF/DI;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3585" y="2978325"/>
            <a:ext cx="6976109" cy="2103755"/>
            <a:chOff x="783585" y="2978325"/>
            <a:chExt cx="6976109" cy="210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585" y="2978325"/>
              <a:ext cx="6975512" cy="2103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8700" y="4077900"/>
              <a:ext cx="1275281" cy="10040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0" y="236621"/>
            <a:ext cx="40817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85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65" dirty="0">
                <a:uFill>
                  <a:solidFill>
                    <a:srgbClr val="C33329"/>
                  </a:solidFill>
                </a:uFill>
              </a:rPr>
              <a:t>PRESENTE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758035"/>
            <a:ext cx="8534400" cy="15417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  <a:tabLst>
                <a:tab pos="4928235" algn="l"/>
              </a:tabLst>
            </a:pPr>
            <a:r>
              <a:rPr sz="1800" dirty="0">
                <a:latin typeface="Arial MT"/>
                <a:cs typeface="Arial MT"/>
              </a:rPr>
              <a:t>Após</a:t>
            </a:r>
            <a:r>
              <a:rPr sz="1800" spc="4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seleciona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tipo</a:t>
            </a:r>
            <a:r>
              <a:rPr sz="1800" spc="4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pesquisa,</a:t>
            </a:r>
            <a:r>
              <a:rPr sz="1800" spc="4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poderá</a:t>
            </a:r>
            <a:r>
              <a:rPr sz="1800" dirty="0">
                <a:latin typeface="Arial MT"/>
                <a:cs typeface="Arial MT"/>
              </a:rPr>
              <a:t>	selecionar</a:t>
            </a:r>
            <a:r>
              <a:rPr sz="1800" spc="4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4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aulas</a:t>
            </a:r>
            <a:r>
              <a:rPr sz="1800" spc="4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em</a:t>
            </a:r>
            <a:r>
              <a:rPr sz="1800" spc="4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que</a:t>
            </a:r>
            <a:r>
              <a:rPr sz="1800" spc="47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será </a:t>
            </a:r>
            <a:r>
              <a:rPr sz="1800" dirty="0">
                <a:latin typeface="Arial MT"/>
                <a:cs typeface="Arial MT"/>
              </a:rPr>
              <a:t>realizada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substituição.</a:t>
            </a:r>
            <a:endParaRPr sz="1800" dirty="0">
              <a:latin typeface="Arial MT"/>
              <a:cs typeface="Arial MT"/>
            </a:endParaRPr>
          </a:p>
          <a:p>
            <a:pPr marL="12700" marR="15875">
              <a:lnSpc>
                <a:spcPts val="1939"/>
              </a:lnSpc>
              <a:spcBef>
                <a:spcPts val="1010"/>
              </a:spcBef>
              <a:tabLst>
                <a:tab pos="292735" algn="l"/>
                <a:tab pos="1640205" algn="l"/>
                <a:tab pos="2022475" algn="l"/>
                <a:tab pos="2875280" algn="l"/>
                <a:tab pos="3740150" algn="l"/>
                <a:tab pos="4643120" algn="l"/>
                <a:tab pos="4911090" algn="l"/>
                <a:tab pos="6004560" algn="l"/>
                <a:tab pos="6920230" algn="l"/>
                <a:tab pos="7442200" algn="l"/>
                <a:tab pos="8383270" algn="l"/>
              </a:tabLst>
            </a:pPr>
            <a:r>
              <a:rPr sz="1800" b="1" spc="-50" dirty="0">
                <a:latin typeface="Arial MT"/>
                <a:cs typeface="Arial MT"/>
              </a:rPr>
              <a:t>A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substituição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25" dirty="0">
                <a:latin typeface="Arial MT"/>
                <a:cs typeface="Arial MT"/>
              </a:rPr>
              <a:t>só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poderá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ocorrer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quando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50" dirty="0">
                <a:latin typeface="Arial MT"/>
                <a:cs typeface="Arial MT"/>
              </a:rPr>
              <a:t>o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professor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regente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25" dirty="0">
                <a:latin typeface="Arial MT"/>
                <a:cs typeface="Arial MT"/>
              </a:rPr>
              <a:t>não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10" dirty="0">
                <a:latin typeface="Arial MT"/>
                <a:cs typeface="Arial MT"/>
              </a:rPr>
              <a:t>realizou</a:t>
            </a:r>
            <a:r>
              <a:rPr sz="1800" b="1" dirty="0">
                <a:latin typeface="Arial MT"/>
                <a:cs typeface="Arial MT"/>
              </a:rPr>
              <a:t>	</a:t>
            </a:r>
            <a:r>
              <a:rPr sz="1800" b="1" spc="-50" dirty="0">
                <a:latin typeface="Arial MT"/>
                <a:cs typeface="Arial MT"/>
              </a:rPr>
              <a:t>o </a:t>
            </a:r>
            <a:r>
              <a:rPr sz="1800" b="1" dirty="0">
                <a:latin typeface="Arial MT"/>
                <a:cs typeface="Arial MT"/>
              </a:rPr>
              <a:t>lançamento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da</a:t>
            </a:r>
            <a:r>
              <a:rPr sz="1800" b="1" spc="-2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frequência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e</a:t>
            </a:r>
            <a:r>
              <a:rPr sz="1800" b="1" spc="-2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registro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de</a:t>
            </a:r>
            <a:r>
              <a:rPr sz="1800" b="1" spc="-2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 MT"/>
                <a:cs typeface="Arial MT"/>
              </a:rPr>
              <a:t>aula.</a:t>
            </a:r>
            <a:endParaRPr sz="1800" b="1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latin typeface="Arial MT"/>
                <a:cs typeface="Arial MT"/>
              </a:rPr>
              <a:t>Selecionada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aulas</a:t>
            </a:r>
            <a:r>
              <a:rPr lang="pt-BR"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clique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botão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“Indicar”.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8410" y="2542500"/>
            <a:ext cx="5773420" cy="2601595"/>
            <a:chOff x="1338410" y="2542500"/>
            <a:chExt cx="5773420" cy="2601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410" y="2542500"/>
              <a:ext cx="5773313" cy="2601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125" y="3014900"/>
              <a:ext cx="520149" cy="15689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64324" y="4983500"/>
              <a:ext cx="316230" cy="125730"/>
            </a:xfrm>
            <a:custGeom>
              <a:avLst/>
              <a:gdLst/>
              <a:ahLst/>
              <a:cxnLst/>
              <a:rect l="l" t="t" r="r" b="b"/>
              <a:pathLst>
                <a:path w="316229" h="125729">
                  <a:moveTo>
                    <a:pt x="253049" y="125699"/>
                  </a:moveTo>
                  <a:lnTo>
                    <a:pt x="253049" y="94274"/>
                  </a:lnTo>
                  <a:lnTo>
                    <a:pt x="0" y="94274"/>
                  </a:lnTo>
                  <a:lnTo>
                    <a:pt x="0" y="31424"/>
                  </a:lnTo>
                  <a:lnTo>
                    <a:pt x="253049" y="31424"/>
                  </a:lnTo>
                  <a:lnTo>
                    <a:pt x="253049" y="0"/>
                  </a:lnTo>
                  <a:lnTo>
                    <a:pt x="315899" y="62849"/>
                  </a:lnTo>
                  <a:lnTo>
                    <a:pt x="253049" y="1256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64324" y="4983500"/>
              <a:ext cx="316230" cy="125730"/>
            </a:xfrm>
            <a:custGeom>
              <a:avLst/>
              <a:gdLst/>
              <a:ahLst/>
              <a:cxnLst/>
              <a:rect l="l" t="t" r="r" b="b"/>
              <a:pathLst>
                <a:path w="316229" h="125729">
                  <a:moveTo>
                    <a:pt x="0" y="31424"/>
                  </a:moveTo>
                  <a:lnTo>
                    <a:pt x="253049" y="31424"/>
                  </a:lnTo>
                  <a:lnTo>
                    <a:pt x="253049" y="0"/>
                  </a:lnTo>
                  <a:lnTo>
                    <a:pt x="315899" y="62849"/>
                  </a:lnTo>
                  <a:lnTo>
                    <a:pt x="253049" y="125699"/>
                  </a:lnTo>
                  <a:lnTo>
                    <a:pt x="253049" y="94274"/>
                  </a:lnTo>
                  <a:lnTo>
                    <a:pt x="0" y="94274"/>
                  </a:lnTo>
                  <a:lnTo>
                    <a:pt x="0" y="3142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819" rIns="0" bIns="0" rtlCol="0">
            <a:spAutoFit/>
          </a:bodyPr>
          <a:lstStyle/>
          <a:p>
            <a:pPr marL="2072005">
              <a:lnSpc>
                <a:spcPct val="100000"/>
              </a:lnSpc>
              <a:spcBef>
                <a:spcPts val="100"/>
              </a:spcBef>
            </a:pPr>
            <a:r>
              <a:rPr sz="2700" u="heavy" spc="90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sz="2700"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700" u="heavy" spc="70" dirty="0">
                <a:uFill>
                  <a:solidFill>
                    <a:srgbClr val="C33329"/>
                  </a:solidFill>
                </a:uFill>
              </a:rPr>
              <a:t>PRESENTE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152400" y="823500"/>
            <a:ext cx="4768215" cy="3628390"/>
            <a:chOff x="152400" y="823500"/>
            <a:chExt cx="4768215" cy="3628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823500"/>
              <a:ext cx="4478874" cy="36283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05225" y="4056149"/>
              <a:ext cx="410845" cy="241935"/>
            </a:xfrm>
            <a:custGeom>
              <a:avLst/>
              <a:gdLst/>
              <a:ahLst/>
              <a:cxnLst/>
              <a:rect l="l" t="t" r="r" b="b"/>
              <a:pathLst>
                <a:path w="410845" h="241935">
                  <a:moveTo>
                    <a:pt x="120899" y="241799"/>
                  </a:moveTo>
                  <a:lnTo>
                    <a:pt x="0" y="120899"/>
                  </a:lnTo>
                  <a:lnTo>
                    <a:pt x="120899" y="0"/>
                  </a:lnTo>
                  <a:lnTo>
                    <a:pt x="120899" y="60449"/>
                  </a:lnTo>
                  <a:lnTo>
                    <a:pt x="410399" y="60449"/>
                  </a:lnTo>
                  <a:lnTo>
                    <a:pt x="410399" y="181349"/>
                  </a:lnTo>
                  <a:lnTo>
                    <a:pt x="120899" y="181349"/>
                  </a:lnTo>
                  <a:lnTo>
                    <a:pt x="120899" y="2417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05225" y="4056149"/>
              <a:ext cx="410845" cy="241935"/>
            </a:xfrm>
            <a:custGeom>
              <a:avLst/>
              <a:gdLst/>
              <a:ahLst/>
              <a:cxnLst/>
              <a:rect l="l" t="t" r="r" b="b"/>
              <a:pathLst>
                <a:path w="410845" h="241935">
                  <a:moveTo>
                    <a:pt x="0" y="120899"/>
                  </a:moveTo>
                  <a:lnTo>
                    <a:pt x="120899" y="0"/>
                  </a:lnTo>
                  <a:lnTo>
                    <a:pt x="120899" y="60449"/>
                  </a:lnTo>
                  <a:lnTo>
                    <a:pt x="410399" y="60449"/>
                  </a:lnTo>
                  <a:lnTo>
                    <a:pt x="410399" y="181349"/>
                  </a:lnTo>
                  <a:lnTo>
                    <a:pt x="120899" y="181349"/>
                  </a:lnTo>
                  <a:lnTo>
                    <a:pt x="120899" y="241799"/>
                  </a:lnTo>
                  <a:lnTo>
                    <a:pt x="0" y="12089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50" y="2920249"/>
              <a:ext cx="1820774" cy="10895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88650" y="867162"/>
            <a:ext cx="4082415" cy="27641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7620" algn="just">
              <a:lnSpc>
                <a:spcPts val="1839"/>
              </a:lnSpc>
              <a:spcBef>
                <a:spcPts val="325"/>
              </a:spcBef>
            </a:pPr>
            <a:r>
              <a:rPr sz="1700" dirty="0">
                <a:latin typeface="Arial MT"/>
                <a:cs typeface="Arial MT"/>
              </a:rPr>
              <a:t>Após</a:t>
            </a:r>
            <a:r>
              <a:rPr sz="1700" spc="4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clicar</a:t>
            </a:r>
            <a:r>
              <a:rPr sz="1700" spc="4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para</a:t>
            </a:r>
            <a:r>
              <a:rPr sz="1700" spc="4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indicar</a:t>
            </a:r>
            <a:r>
              <a:rPr sz="1700" spc="4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40" dirty="0">
                <a:latin typeface="Arial MT"/>
                <a:cs typeface="Arial MT"/>
              </a:rPr>
              <a:t>  </a:t>
            </a:r>
            <a:r>
              <a:rPr sz="1700" spc="-10" dirty="0">
                <a:latin typeface="Arial MT"/>
                <a:cs typeface="Arial MT"/>
              </a:rPr>
              <a:t>substituição, </a:t>
            </a:r>
            <a:r>
              <a:rPr sz="1700" dirty="0">
                <a:latin typeface="Arial MT"/>
                <a:cs typeface="Arial MT"/>
              </a:rPr>
              <a:t>serão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apresentas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aulas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selecionadas.</a:t>
            </a:r>
            <a:endParaRPr sz="1700" dirty="0">
              <a:latin typeface="Arial MT"/>
              <a:cs typeface="Arial MT"/>
            </a:endParaRPr>
          </a:p>
          <a:p>
            <a:pPr marL="12700" marR="5715" algn="just">
              <a:lnSpc>
                <a:spcPts val="1839"/>
              </a:lnSpc>
              <a:spcBef>
                <a:spcPts val="994"/>
              </a:spcBef>
            </a:pPr>
            <a:r>
              <a:rPr sz="1700" dirty="0">
                <a:latin typeface="Arial MT"/>
                <a:cs typeface="Arial MT"/>
              </a:rPr>
              <a:t>Selecione</a:t>
            </a:r>
            <a:r>
              <a:rPr sz="1700" spc="315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o</a:t>
            </a:r>
            <a:r>
              <a:rPr sz="1700" spc="32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tipo</a:t>
            </a:r>
            <a:r>
              <a:rPr sz="1700" spc="32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de</a:t>
            </a:r>
            <a:r>
              <a:rPr sz="1700" spc="320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vinculo</a:t>
            </a:r>
            <a:r>
              <a:rPr sz="1700" spc="315" dirty="0">
                <a:latin typeface="Arial MT"/>
                <a:cs typeface="Arial MT"/>
              </a:rPr>
              <a:t>  </a:t>
            </a:r>
            <a:r>
              <a:rPr sz="1700" dirty="0">
                <a:latin typeface="Arial MT"/>
                <a:cs typeface="Arial MT"/>
              </a:rPr>
              <a:t>que</a:t>
            </a:r>
            <a:r>
              <a:rPr sz="1700" spc="320" dirty="0">
                <a:latin typeface="Arial MT"/>
                <a:cs typeface="Arial MT"/>
              </a:rPr>
              <a:t>  </a:t>
            </a:r>
            <a:r>
              <a:rPr sz="1700" spc="-50" dirty="0">
                <a:latin typeface="Arial MT"/>
                <a:cs typeface="Arial MT"/>
              </a:rPr>
              <a:t>o </a:t>
            </a:r>
            <a:r>
              <a:rPr sz="1700" dirty="0">
                <a:latin typeface="Arial MT"/>
                <a:cs typeface="Arial MT"/>
              </a:rPr>
              <a:t>professor</a:t>
            </a:r>
            <a:r>
              <a:rPr sz="1700" spc="434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que</a:t>
            </a:r>
            <a:r>
              <a:rPr sz="1700" spc="4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substituirá</a:t>
            </a:r>
            <a:r>
              <a:rPr sz="1700" spc="4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possui.</a:t>
            </a:r>
            <a:r>
              <a:rPr sz="1700" spc="4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Sendo </a:t>
            </a:r>
            <a:r>
              <a:rPr sz="1700" dirty="0">
                <a:latin typeface="Arial MT"/>
                <a:cs typeface="Arial MT"/>
              </a:rPr>
              <a:t>as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opções:</a:t>
            </a:r>
            <a:endParaRPr sz="1700" dirty="0">
              <a:latin typeface="Arial MT"/>
              <a:cs typeface="Arial MT"/>
            </a:endParaRPr>
          </a:p>
          <a:p>
            <a:pPr marL="469900" marR="5080" indent="-359410">
              <a:lnSpc>
                <a:spcPts val="1839"/>
              </a:lnSpc>
              <a:spcBef>
                <a:spcPts val="985"/>
              </a:spcBef>
              <a:buChar char="●"/>
              <a:tabLst>
                <a:tab pos="469900" algn="l"/>
              </a:tabLst>
            </a:pPr>
            <a:r>
              <a:rPr sz="1700" dirty="0">
                <a:latin typeface="Arial MT"/>
                <a:cs typeface="Arial MT"/>
              </a:rPr>
              <a:t>Docente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vinculo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(Preenchimento </a:t>
            </a:r>
            <a:r>
              <a:rPr sz="1700" dirty="0">
                <a:latin typeface="Arial MT"/>
                <a:cs typeface="Arial MT"/>
              </a:rPr>
              <a:t>do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CPF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</a:t>
            </a:r>
            <a:r>
              <a:rPr sz="1700" spc="-20" dirty="0">
                <a:latin typeface="Arial MT"/>
                <a:cs typeface="Arial MT"/>
              </a:rPr>
              <a:t> DI);</a:t>
            </a:r>
            <a:endParaRPr sz="1700" dirty="0">
              <a:latin typeface="Arial MT"/>
              <a:cs typeface="Arial MT"/>
            </a:endParaRPr>
          </a:p>
          <a:p>
            <a:pPr marL="469265" indent="-358775">
              <a:lnSpc>
                <a:spcPts val="1805"/>
              </a:lnSpc>
              <a:buChar char="●"/>
              <a:tabLst>
                <a:tab pos="469265" algn="l"/>
              </a:tabLst>
            </a:pPr>
            <a:r>
              <a:rPr sz="1700" dirty="0">
                <a:latin typeface="Arial MT"/>
                <a:cs typeface="Arial MT"/>
              </a:rPr>
              <a:t>Eventual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(Preenchimento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CPF);</a:t>
            </a:r>
            <a:endParaRPr sz="1700" dirty="0">
              <a:latin typeface="Arial MT"/>
              <a:cs typeface="Arial MT"/>
            </a:endParaRPr>
          </a:p>
          <a:p>
            <a:pPr marL="12700" marR="5080" algn="just">
              <a:lnSpc>
                <a:spcPts val="1839"/>
              </a:lnSpc>
              <a:spcBef>
                <a:spcPts val="1025"/>
              </a:spcBef>
            </a:pPr>
            <a:r>
              <a:rPr sz="1700" b="1" dirty="0">
                <a:solidFill>
                  <a:srgbClr val="FF0000"/>
                </a:solidFill>
                <a:latin typeface="Arial MT"/>
                <a:cs typeface="Arial MT"/>
              </a:rPr>
              <a:t>Clique</a:t>
            </a:r>
            <a:r>
              <a:rPr sz="1700" b="1" spc="440" dirty="0">
                <a:solidFill>
                  <a:srgbClr val="FF0000"/>
                </a:solidFill>
                <a:latin typeface="Arial MT"/>
                <a:cs typeface="Arial MT"/>
              </a:rPr>
              <a:t>    </a:t>
            </a:r>
            <a:r>
              <a:rPr sz="1700" b="1" dirty="0">
                <a:solidFill>
                  <a:srgbClr val="FF0000"/>
                </a:solidFill>
                <a:latin typeface="Arial MT"/>
                <a:cs typeface="Arial MT"/>
              </a:rPr>
              <a:t>em</a:t>
            </a:r>
            <a:r>
              <a:rPr sz="1700" b="1" spc="440" dirty="0">
                <a:solidFill>
                  <a:srgbClr val="FF0000"/>
                </a:solidFill>
                <a:latin typeface="Arial MT"/>
                <a:cs typeface="Arial MT"/>
              </a:rPr>
              <a:t>    </a:t>
            </a:r>
            <a:r>
              <a:rPr sz="1700" b="1" dirty="0">
                <a:solidFill>
                  <a:srgbClr val="FF0000"/>
                </a:solidFill>
                <a:latin typeface="Arial MT"/>
                <a:cs typeface="Arial MT"/>
              </a:rPr>
              <a:t>salvar</a:t>
            </a:r>
            <a:r>
              <a:rPr sz="1700" b="1" spc="440" dirty="0">
                <a:solidFill>
                  <a:srgbClr val="FF0000"/>
                </a:solidFill>
                <a:latin typeface="Arial MT"/>
                <a:cs typeface="Arial MT"/>
              </a:rPr>
              <a:t>    </a:t>
            </a:r>
            <a:r>
              <a:rPr sz="1700" b="1" dirty="0">
                <a:solidFill>
                  <a:srgbClr val="FF0000"/>
                </a:solidFill>
                <a:latin typeface="Arial MT"/>
                <a:cs typeface="Arial MT"/>
              </a:rPr>
              <a:t>após</a:t>
            </a:r>
            <a:r>
              <a:rPr sz="1700" b="1" spc="440" dirty="0">
                <a:solidFill>
                  <a:srgbClr val="FF0000"/>
                </a:solidFill>
                <a:latin typeface="Arial MT"/>
                <a:cs typeface="Arial MT"/>
              </a:rPr>
              <a:t>    </a:t>
            </a:r>
            <a:r>
              <a:rPr sz="1700" b="1" spc="-25" dirty="0">
                <a:solidFill>
                  <a:srgbClr val="FF0000"/>
                </a:solidFill>
                <a:latin typeface="Arial MT"/>
                <a:cs typeface="Arial MT"/>
              </a:rPr>
              <a:t>os </a:t>
            </a:r>
            <a:r>
              <a:rPr sz="1700" b="1" spc="-10" dirty="0">
                <a:solidFill>
                  <a:srgbClr val="FF0000"/>
                </a:solidFill>
                <a:latin typeface="Arial MT"/>
                <a:cs typeface="Arial MT"/>
              </a:rPr>
              <a:t>preenchimentos.</a:t>
            </a:r>
            <a:endParaRPr sz="1700" b="1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0" y="169234"/>
            <a:ext cx="40817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85" dirty="0">
                <a:uFill>
                  <a:solidFill>
                    <a:srgbClr val="C33329"/>
                  </a:solidFill>
                </a:uFill>
              </a:rPr>
              <a:t>PROFESSOR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65" dirty="0">
                <a:uFill>
                  <a:solidFill>
                    <a:srgbClr val="C33329"/>
                  </a:solidFill>
                </a:uFill>
              </a:rPr>
              <a:t>PRESENTE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811317"/>
            <a:ext cx="8414475" cy="1865254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85"/>
              </a:spcBef>
            </a:pPr>
            <a:r>
              <a:rPr sz="1800" b="1" dirty="0">
                <a:latin typeface="Arial MT"/>
                <a:cs typeface="Arial MT"/>
              </a:rPr>
              <a:t>Indicação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de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 err="1">
                <a:latin typeface="Arial MT"/>
                <a:cs typeface="Arial MT"/>
              </a:rPr>
              <a:t>substituição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 err="1">
                <a:latin typeface="Arial MT"/>
                <a:cs typeface="Arial MT"/>
              </a:rPr>
              <a:t>realizada</a:t>
            </a:r>
            <a:r>
              <a:rPr lang="pt-BR" sz="1800" b="1" dirty="0">
                <a:latin typeface="Arial MT"/>
                <a:cs typeface="Arial MT"/>
              </a:rPr>
              <a:t>,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o</a:t>
            </a:r>
            <a:r>
              <a:rPr sz="1800" b="1" spc="-2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professor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responsável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ficará</a:t>
            </a:r>
            <a:r>
              <a:rPr sz="1800" b="1" spc="-3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 MT"/>
                <a:cs typeface="Arial MT"/>
              </a:rPr>
              <a:t>com</a:t>
            </a:r>
            <a:r>
              <a:rPr sz="1800" b="1" spc="-2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 MT"/>
                <a:cs typeface="Arial MT"/>
              </a:rPr>
              <a:t>falta.</a:t>
            </a:r>
            <a:endParaRPr sz="1800" b="1" dirty="0">
              <a:latin typeface="Arial MT"/>
              <a:cs typeface="Arial MT"/>
            </a:endParaRPr>
          </a:p>
          <a:p>
            <a:pPr marL="12700" marR="17780" algn="just">
              <a:lnSpc>
                <a:spcPts val="1939"/>
              </a:lnSpc>
              <a:spcBef>
                <a:spcPts val="103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exclusão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indicação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só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será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possível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enquanto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professor</a:t>
            </a:r>
            <a:r>
              <a:rPr sz="1800" spc="1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substituto</a:t>
            </a:r>
            <a:r>
              <a:rPr sz="1800" spc="15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não </a:t>
            </a:r>
            <a:r>
              <a:rPr sz="1800" dirty="0">
                <a:latin typeface="Arial MT"/>
                <a:cs typeface="Arial MT"/>
              </a:rPr>
              <a:t>realizar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lançamento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frequência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ou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registro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aula.</a:t>
            </a:r>
            <a:endParaRPr sz="1800" dirty="0">
              <a:latin typeface="Arial MT"/>
              <a:cs typeface="Arial MT"/>
            </a:endParaRPr>
          </a:p>
          <a:p>
            <a:pPr marL="12700" marR="5080" algn="just">
              <a:lnSpc>
                <a:spcPts val="1939"/>
              </a:lnSpc>
              <a:spcBef>
                <a:spcPts val="1005"/>
              </a:spcBef>
            </a:pP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b="1" spc="2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presença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do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Eventual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só</a:t>
            </a:r>
            <a:r>
              <a:rPr sz="1800" b="1" spc="75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será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contabilizada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quando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houver</a:t>
            </a:r>
            <a:r>
              <a:rPr sz="1800" b="1" spc="70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ambos</a:t>
            </a:r>
            <a:r>
              <a:rPr sz="1800" b="1" spc="75" dirty="0">
                <a:solidFill>
                  <a:srgbClr val="FF0000"/>
                </a:solidFill>
                <a:latin typeface="Arial MT"/>
                <a:cs typeface="Arial MT"/>
              </a:rPr>
              <a:t>  </a:t>
            </a:r>
            <a:r>
              <a:rPr sz="1800" b="1" spc="-25" dirty="0">
                <a:solidFill>
                  <a:srgbClr val="FF0000"/>
                </a:solidFill>
                <a:latin typeface="Arial MT"/>
                <a:cs typeface="Arial MT"/>
              </a:rPr>
              <a:t>os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registros</a:t>
            </a:r>
            <a:r>
              <a:rPr sz="1800" b="1" spc="1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de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Frequência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Registro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de</a:t>
            </a:r>
            <a:r>
              <a:rPr sz="1800" b="1" spc="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aula,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mesmo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ocorre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para</a:t>
            </a:r>
            <a:r>
              <a:rPr sz="1800" b="1" spc="1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1800" b="1" spc="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Arial MT"/>
                <a:cs typeface="Arial MT"/>
              </a:rPr>
              <a:t>professor responsável.</a:t>
            </a:r>
            <a:endParaRPr sz="1800" b="1" dirty="0">
              <a:solidFill>
                <a:srgbClr val="FF0000"/>
              </a:solidFill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1337" y="2897014"/>
            <a:ext cx="4741545" cy="2020924"/>
            <a:chOff x="2201337" y="3051674"/>
            <a:chExt cx="4741545" cy="186626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1337" y="3051674"/>
              <a:ext cx="4741027" cy="18661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650" y="3382074"/>
              <a:ext cx="454249" cy="1157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8125" y="3382074"/>
              <a:ext cx="400183" cy="115767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5771" y="4868032"/>
            <a:ext cx="5778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0" dirty="0">
                <a:latin typeface="Lucida Sans Unicode"/>
                <a:cs typeface="Lucida Sans Unicode"/>
              </a:rPr>
              <a:t>▪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3155" y="947401"/>
            <a:ext cx="60178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Objetivo</a:t>
            </a:r>
            <a:r>
              <a:rPr spc="-10" dirty="0"/>
              <a:t> </a:t>
            </a:r>
            <a:r>
              <a:rPr dirty="0"/>
              <a:t>Sala</a:t>
            </a:r>
            <a:r>
              <a:rPr spc="-5" dirty="0"/>
              <a:t> </a:t>
            </a:r>
            <a:r>
              <a:rPr spc="125" dirty="0"/>
              <a:t>do</a:t>
            </a:r>
            <a:r>
              <a:rPr spc="-10" dirty="0"/>
              <a:t> </a:t>
            </a:r>
            <a:r>
              <a:rPr spc="70" dirty="0"/>
              <a:t>Futuro</a:t>
            </a:r>
            <a:r>
              <a:rPr spc="-5" dirty="0"/>
              <a:t> </a:t>
            </a:r>
            <a:r>
              <a:rPr spc="35" dirty="0"/>
              <a:t>Servidores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375" y="2354549"/>
            <a:ext cx="821724" cy="5965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4200" y="2291558"/>
            <a:ext cx="7381926" cy="18558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102235">
              <a:lnSpc>
                <a:spcPct val="114999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Professores</a:t>
            </a:r>
            <a:r>
              <a:rPr sz="1800" b="1" spc="5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2C2C2C"/>
                </a:solidFill>
                <a:latin typeface="Verdana"/>
                <a:cs typeface="Verdana"/>
              </a:rPr>
              <a:t>com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mais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informações</a:t>
            </a:r>
            <a:r>
              <a:rPr sz="1800" spc="-9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80" dirty="0">
                <a:solidFill>
                  <a:srgbClr val="2C2C2C"/>
                </a:solidFill>
                <a:latin typeface="Verdana"/>
                <a:cs typeface="Verdana"/>
              </a:rPr>
              <a:t>com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mais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2C2C2C"/>
                </a:solidFill>
                <a:latin typeface="Verdana"/>
                <a:cs typeface="Verdana"/>
              </a:rPr>
              <a:t>tempo</a:t>
            </a:r>
            <a:r>
              <a:rPr sz="1800" spc="-9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2C2C2C"/>
                </a:solidFill>
                <a:latin typeface="Verdana"/>
                <a:cs typeface="Verdana"/>
              </a:rPr>
              <a:t>para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focar</a:t>
            </a:r>
            <a:r>
              <a:rPr sz="1800" spc="-15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2C2C2C"/>
                </a:solidFill>
                <a:latin typeface="Verdana"/>
                <a:cs typeface="Verdana"/>
              </a:rPr>
              <a:t>no</a:t>
            </a:r>
            <a:r>
              <a:rPr sz="1800" spc="-14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ensino.</a:t>
            </a:r>
            <a:endParaRPr sz="1800" dirty="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2185"/>
              </a:spcBef>
            </a:pP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Gestores</a:t>
            </a:r>
            <a:r>
              <a:rPr sz="1800" b="1" spc="8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2C2C2C"/>
                </a:solidFill>
                <a:latin typeface="Verdana"/>
                <a:cs typeface="Verdana"/>
              </a:rPr>
              <a:t>com</a:t>
            </a:r>
            <a:r>
              <a:rPr sz="1800" spc="-7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todos</a:t>
            </a:r>
            <a:r>
              <a:rPr sz="1800" spc="-7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2C2C2C"/>
                </a:solidFill>
                <a:latin typeface="Verdana"/>
                <a:cs typeface="Verdana"/>
              </a:rPr>
              <a:t>os</a:t>
            </a:r>
            <a:r>
              <a:rPr sz="1800" spc="-7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dados</a:t>
            </a:r>
            <a:r>
              <a:rPr sz="1800" spc="-7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spc="-7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informações</a:t>
            </a:r>
            <a:r>
              <a:rPr sz="1800" spc="-7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importantes</a:t>
            </a:r>
            <a:r>
              <a:rPr sz="1800" spc="-7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55" dirty="0" err="1">
                <a:solidFill>
                  <a:srgbClr val="2C2C2C"/>
                </a:solidFill>
                <a:latin typeface="Verdana"/>
                <a:cs typeface="Verdana"/>
              </a:rPr>
              <a:t>em</a:t>
            </a:r>
            <a:r>
              <a:rPr sz="1800" spc="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2C2C2C"/>
                </a:solidFill>
                <a:latin typeface="Verdana"/>
                <a:cs typeface="Verdana"/>
              </a:rPr>
              <a:t>mãos</a:t>
            </a:r>
            <a:r>
              <a:rPr lang="pt-BR" dirty="0">
                <a:solidFill>
                  <a:srgbClr val="2C2C2C"/>
                </a:solidFill>
                <a:latin typeface="Verdana"/>
                <a:cs typeface="Verdana"/>
              </a:rPr>
              <a:t>,</a:t>
            </a:r>
            <a:r>
              <a:rPr sz="1800" spc="-6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spc="-25" dirty="0">
                <a:solidFill>
                  <a:srgbClr val="2C2C2C"/>
                </a:solidFill>
                <a:latin typeface="Verdana"/>
                <a:cs typeface="Verdana"/>
              </a:rPr>
              <a:t>para</a:t>
            </a:r>
            <a:r>
              <a:rPr sz="1800" b="1" spc="-6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Verdana"/>
                <a:cs typeface="Verdana"/>
              </a:rPr>
              <a:t>melhores</a:t>
            </a:r>
            <a:r>
              <a:rPr sz="1800" b="1" spc="-6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Verdana"/>
                <a:cs typeface="Verdana"/>
              </a:rPr>
              <a:t>decisões</a:t>
            </a:r>
            <a:r>
              <a:rPr sz="1800" b="1" spc="-6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Verdana"/>
                <a:cs typeface="Verdana"/>
              </a:rPr>
              <a:t>pedagógicas</a:t>
            </a:r>
            <a:r>
              <a:rPr sz="1800" b="1" spc="-6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b="1" spc="-6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spc="-10" dirty="0">
                <a:solidFill>
                  <a:srgbClr val="2C2C2C"/>
                </a:solidFill>
                <a:latin typeface="Verdana"/>
                <a:cs typeface="Verdana"/>
              </a:rPr>
              <a:t>administrativas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.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74" y="3263074"/>
            <a:ext cx="821724" cy="596574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5453FD46-4414-6036-D123-9FE9D8FF130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1830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772" y="1123886"/>
            <a:ext cx="8195309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2100" spc="55" dirty="0">
                <a:solidFill>
                  <a:srgbClr val="1B1B1B"/>
                </a:solidFill>
                <a:latin typeface="Verdana"/>
                <a:cs typeface="Verdana"/>
              </a:rPr>
              <a:t>A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1B1B1B"/>
                </a:solidFill>
                <a:latin typeface="Verdana"/>
                <a:cs typeface="Verdana"/>
              </a:rPr>
              <a:t>Sala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60" dirty="0">
                <a:solidFill>
                  <a:srgbClr val="1B1B1B"/>
                </a:solidFill>
                <a:latin typeface="Verdana"/>
                <a:cs typeface="Verdana"/>
              </a:rPr>
              <a:t>do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Futuro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é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130" dirty="0">
                <a:solidFill>
                  <a:srgbClr val="1B1B1B"/>
                </a:solidFill>
                <a:latin typeface="Verdana"/>
                <a:cs typeface="Verdana"/>
              </a:rPr>
              <a:t>um</a:t>
            </a:r>
            <a:r>
              <a:rPr sz="2100" spc="-13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b="1" spc="50" dirty="0">
                <a:solidFill>
                  <a:srgbClr val="C33329"/>
                </a:solidFill>
                <a:latin typeface="Tahoma"/>
                <a:cs typeface="Tahoma"/>
              </a:rPr>
              <a:t>ecossistema</a:t>
            </a:r>
            <a:r>
              <a:rPr sz="2100" b="1" spc="-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1B1B1B"/>
                </a:solidFill>
                <a:latin typeface="Verdana"/>
                <a:cs typeface="Verdana"/>
              </a:rPr>
              <a:t>que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hospeda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e</a:t>
            </a:r>
            <a:r>
              <a:rPr sz="2100" spc="-13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B1B1B"/>
                </a:solidFill>
                <a:latin typeface="Verdana"/>
                <a:cs typeface="Verdana"/>
              </a:rPr>
              <a:t>centraliza </a:t>
            </a:r>
            <a:r>
              <a:rPr sz="2100" spc="-30" dirty="0">
                <a:solidFill>
                  <a:srgbClr val="1B1B1B"/>
                </a:solidFill>
                <a:latin typeface="Verdana"/>
                <a:cs typeface="Verdana"/>
              </a:rPr>
              <a:t>acessos</a:t>
            </a:r>
            <a:r>
              <a:rPr sz="2100" spc="-9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e</a:t>
            </a:r>
            <a:r>
              <a:rPr sz="21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informações</a:t>
            </a:r>
            <a:r>
              <a:rPr sz="21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acadêmicas</a:t>
            </a:r>
            <a:r>
              <a:rPr sz="2100" spc="-9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e</a:t>
            </a:r>
            <a:r>
              <a:rPr sz="2100" spc="-9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B1B1B"/>
                </a:solidFill>
                <a:latin typeface="Verdana"/>
                <a:cs typeface="Verdana"/>
              </a:rPr>
              <a:t>administrativas.</a:t>
            </a:r>
            <a:endParaRPr sz="2100" dirty="0">
              <a:latin typeface="Verdana"/>
              <a:cs typeface="Verdana"/>
            </a:endParaRPr>
          </a:p>
          <a:p>
            <a:pPr marL="387350" marR="379730" indent="635" algn="ctr">
              <a:lnSpc>
                <a:spcPct val="150000"/>
              </a:lnSpc>
              <a:spcBef>
                <a:spcPts val="2160"/>
              </a:spcBef>
            </a:pP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Ao</a:t>
            </a:r>
            <a:r>
              <a:rPr sz="2100" spc="-12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conectar</a:t>
            </a:r>
            <a:r>
              <a:rPr sz="2100" spc="-114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1B1B1B"/>
                </a:solidFill>
                <a:latin typeface="Verdana"/>
                <a:cs typeface="Verdana"/>
              </a:rPr>
              <a:t>os</a:t>
            </a:r>
            <a:r>
              <a:rPr sz="2100" spc="-12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B1B1B"/>
                </a:solidFill>
                <a:latin typeface="Verdana"/>
                <a:cs typeface="Verdana"/>
              </a:rPr>
              <a:t>usuários</a:t>
            </a:r>
            <a:r>
              <a:rPr sz="2100" spc="-114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1B1B1B"/>
                </a:solidFill>
                <a:latin typeface="Verdana"/>
                <a:cs typeface="Verdana"/>
              </a:rPr>
              <a:t>a</a:t>
            </a:r>
            <a:r>
              <a:rPr sz="2100" spc="-114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1B1B1B"/>
                </a:solidFill>
                <a:latin typeface="Verdana"/>
                <a:cs typeface="Verdana"/>
              </a:rPr>
              <a:t>diversos</a:t>
            </a:r>
            <a:r>
              <a:rPr sz="2100" spc="-12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B1B1B"/>
                </a:solidFill>
                <a:latin typeface="Verdana"/>
                <a:cs typeface="Verdana"/>
              </a:rPr>
              <a:t>sistemas</a:t>
            </a:r>
            <a:r>
              <a:rPr sz="2100" spc="-114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dentro</a:t>
            </a:r>
            <a:r>
              <a:rPr sz="2100" spc="-12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1B1B1B"/>
                </a:solidFill>
                <a:latin typeface="Verdana"/>
                <a:cs typeface="Verdana"/>
              </a:rPr>
              <a:t>do </a:t>
            </a:r>
            <a:r>
              <a:rPr sz="2100" spc="60" dirty="0">
                <a:solidFill>
                  <a:srgbClr val="1B1B1B"/>
                </a:solidFill>
                <a:latin typeface="Verdana"/>
                <a:cs typeface="Verdana"/>
              </a:rPr>
              <a:t>mesmo</a:t>
            </a:r>
            <a:r>
              <a:rPr sz="2100" spc="-17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ambiente,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B1B1B"/>
                </a:solidFill>
                <a:latin typeface="Verdana"/>
                <a:cs typeface="Verdana"/>
              </a:rPr>
              <a:t>ela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1B1B1B"/>
                </a:solidFill>
                <a:latin typeface="Verdana"/>
                <a:cs typeface="Verdana"/>
              </a:rPr>
              <a:t>visa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1B1B1B"/>
                </a:solidFill>
                <a:latin typeface="Verdana"/>
                <a:cs typeface="Verdana"/>
              </a:rPr>
              <a:t>facilitar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1B1B1B"/>
                </a:solidFill>
                <a:latin typeface="Verdana"/>
                <a:cs typeface="Verdana"/>
              </a:rPr>
              <a:t>a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1B1B1B"/>
                </a:solidFill>
                <a:latin typeface="Verdana"/>
                <a:cs typeface="Verdana"/>
              </a:rPr>
              <a:t>vida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60" dirty="0">
                <a:solidFill>
                  <a:srgbClr val="1B1B1B"/>
                </a:solidFill>
                <a:latin typeface="Verdana"/>
                <a:cs typeface="Verdana"/>
              </a:rPr>
              <a:t>do</a:t>
            </a:r>
            <a:r>
              <a:rPr sz="2100" spc="-18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b="1" spc="50" dirty="0" err="1">
                <a:solidFill>
                  <a:srgbClr val="C33329"/>
                </a:solidFill>
                <a:latin typeface="Tahoma"/>
                <a:cs typeface="Tahoma"/>
              </a:rPr>
              <a:t>aluno</a:t>
            </a:r>
            <a:r>
              <a:rPr lang="pt-BR" sz="2100" b="1" spc="-45" dirty="0">
                <a:solidFill>
                  <a:srgbClr val="C33329"/>
                </a:solidFill>
                <a:latin typeface="Tahoma"/>
                <a:cs typeface="Tahoma"/>
              </a:rPr>
              <a:t>,</a:t>
            </a:r>
            <a:r>
              <a:rPr sz="2100" spc="-17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35" dirty="0">
                <a:solidFill>
                  <a:srgbClr val="1B1B1B"/>
                </a:solidFill>
                <a:latin typeface="Verdana"/>
                <a:cs typeface="Verdana"/>
              </a:rPr>
              <a:t>do </a:t>
            </a:r>
            <a:r>
              <a:rPr sz="2100" b="1" dirty="0">
                <a:solidFill>
                  <a:srgbClr val="C33329"/>
                </a:solidFill>
                <a:latin typeface="Tahoma"/>
                <a:cs typeface="Tahoma"/>
              </a:rPr>
              <a:t>professor</a:t>
            </a:r>
            <a:r>
              <a:rPr sz="2100" b="1" spc="80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e</a:t>
            </a:r>
            <a:r>
              <a:rPr sz="2100" spc="-4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1B1B1B"/>
                </a:solidFill>
                <a:latin typeface="Verdana"/>
                <a:cs typeface="Verdana"/>
              </a:rPr>
              <a:t>aproximar</a:t>
            </a:r>
            <a:r>
              <a:rPr sz="2100" spc="-3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-30" dirty="0" err="1">
                <a:solidFill>
                  <a:srgbClr val="1B1B1B"/>
                </a:solidFill>
                <a:latin typeface="Verdana"/>
                <a:cs typeface="Verdana"/>
              </a:rPr>
              <a:t>os</a:t>
            </a:r>
            <a:r>
              <a:rPr sz="2100" spc="-4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b="1" dirty="0" err="1">
                <a:solidFill>
                  <a:srgbClr val="C33329"/>
                </a:solidFill>
                <a:latin typeface="Tahoma"/>
                <a:cs typeface="Tahoma"/>
              </a:rPr>
              <a:t>responsáveis</a:t>
            </a:r>
            <a:r>
              <a:rPr lang="pt-BR" sz="2100" b="1" dirty="0">
                <a:solidFill>
                  <a:srgbClr val="C33329"/>
                </a:solidFill>
                <a:latin typeface="Tahoma"/>
                <a:cs typeface="Tahoma"/>
              </a:rPr>
              <a:t>,</a:t>
            </a:r>
            <a:r>
              <a:rPr sz="2100" b="1" spc="7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1B1B1B"/>
                </a:solidFill>
                <a:latin typeface="Verdana"/>
                <a:cs typeface="Verdana"/>
              </a:rPr>
              <a:t>da</a:t>
            </a:r>
            <a:r>
              <a:rPr sz="2100" spc="-3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1B1B1B"/>
                </a:solidFill>
                <a:latin typeface="Verdana"/>
                <a:cs typeface="Verdana"/>
              </a:rPr>
              <a:t>comunidade </a:t>
            </a:r>
            <a:r>
              <a:rPr sz="2100" spc="-10" dirty="0">
                <a:solidFill>
                  <a:srgbClr val="1B1B1B"/>
                </a:solidFill>
                <a:latin typeface="Verdana"/>
                <a:cs typeface="Verdana"/>
              </a:rPr>
              <a:t>escolar.</a:t>
            </a:r>
            <a:endParaRPr sz="21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800" y="231349"/>
            <a:ext cx="1968400" cy="571499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192CE646-F835-2C5F-0474-06860BEF62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686" y="417496"/>
            <a:ext cx="1113865" cy="32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294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Papéis</a:t>
            </a:r>
            <a:r>
              <a:rPr sz="2400" spc="-10" dirty="0"/>
              <a:t> </a:t>
            </a:r>
            <a:r>
              <a:rPr sz="2400" spc="85" dirty="0"/>
              <a:t>e</a:t>
            </a:r>
            <a:r>
              <a:rPr sz="2400" spc="-5" dirty="0"/>
              <a:t> </a:t>
            </a:r>
            <a:r>
              <a:rPr sz="2400" spc="55" dirty="0"/>
              <a:t>Responsabilidades</a:t>
            </a:r>
            <a:r>
              <a:rPr sz="2400" spc="-10" dirty="0"/>
              <a:t> </a:t>
            </a:r>
            <a:r>
              <a:rPr sz="2400" spc="85" dirty="0"/>
              <a:t>SEDUC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492574" y="935749"/>
            <a:ext cx="3434079" cy="4041140"/>
            <a:chOff x="2492574" y="935749"/>
            <a:chExt cx="3434079" cy="40411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100" y="945274"/>
              <a:ext cx="3414468" cy="4021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97337" y="940512"/>
              <a:ext cx="3424554" cy="4031615"/>
            </a:xfrm>
            <a:custGeom>
              <a:avLst/>
              <a:gdLst/>
              <a:ahLst/>
              <a:cxnLst/>
              <a:rect l="l" t="t" r="r" b="b"/>
              <a:pathLst>
                <a:path w="3424554" h="4031615">
                  <a:moveTo>
                    <a:pt x="0" y="0"/>
                  </a:moveTo>
                  <a:lnTo>
                    <a:pt x="3423993" y="0"/>
                  </a:lnTo>
                  <a:lnTo>
                    <a:pt x="3423993" y="4031125"/>
                  </a:lnTo>
                  <a:lnTo>
                    <a:pt x="0" y="40311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C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686" y="417496"/>
            <a:ext cx="1113865" cy="32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294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Papéis</a:t>
            </a:r>
            <a:r>
              <a:rPr sz="2400" spc="-10" dirty="0"/>
              <a:t> </a:t>
            </a:r>
            <a:r>
              <a:rPr sz="2400" spc="85" dirty="0"/>
              <a:t>e</a:t>
            </a:r>
            <a:r>
              <a:rPr sz="2400" spc="-5" dirty="0"/>
              <a:t> </a:t>
            </a:r>
            <a:r>
              <a:rPr sz="2400" spc="55" dirty="0"/>
              <a:t>Responsabilidades</a:t>
            </a:r>
            <a:r>
              <a:rPr sz="2400" spc="-10" dirty="0"/>
              <a:t> </a:t>
            </a:r>
            <a:r>
              <a:rPr sz="2400" spc="85" dirty="0"/>
              <a:t>SEDUC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27263" y="1047750"/>
            <a:ext cx="8405144" cy="4082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1.O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que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é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responsabilidade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Sala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Futuro?</a:t>
            </a:r>
            <a:endParaRPr sz="1200" dirty="0">
              <a:latin typeface="Trebuchet MS"/>
              <a:cs typeface="Trebuchet MS"/>
            </a:endParaRPr>
          </a:p>
          <a:p>
            <a:pPr marL="157480">
              <a:lnSpc>
                <a:spcPct val="100000"/>
              </a:lnSpc>
              <a:spcBef>
                <a:spcPts val="1130"/>
              </a:spcBef>
            </a:pPr>
            <a:r>
              <a:rPr sz="1200" b="1" spc="-10" dirty="0">
                <a:latin typeface="Trebuchet MS"/>
                <a:cs typeface="Trebuchet MS"/>
              </a:rPr>
              <a:t>Funcionalidades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Suporte:</a:t>
            </a:r>
            <a:endParaRPr sz="1200" dirty="0">
              <a:latin typeface="Trebuchet MS"/>
              <a:cs typeface="Trebuchet MS"/>
            </a:endParaRPr>
          </a:p>
          <a:p>
            <a:pPr marL="613410" indent="-320675">
              <a:lnSpc>
                <a:spcPct val="100000"/>
              </a:lnSpc>
              <a:spcBef>
                <a:spcPts val="1135"/>
              </a:spcBef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Login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Acesso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Geral: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Problemas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login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sobre</a:t>
            </a:r>
            <a:endParaRPr sz="1200" dirty="0">
              <a:latin typeface="Trebuchet MS"/>
              <a:cs typeface="Trebuchet MS"/>
            </a:endParaRPr>
          </a:p>
          <a:p>
            <a:pPr marL="614045">
              <a:lnSpc>
                <a:spcPct val="100000"/>
              </a:lnSpc>
              <a:spcBef>
                <a:spcPts val="1019"/>
              </a:spcBef>
            </a:pPr>
            <a:r>
              <a:rPr sz="1200" dirty="0">
                <a:latin typeface="Trebuchet MS"/>
                <a:cs typeface="Trebuchet MS"/>
              </a:rPr>
              <a:t>qualquer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perfil,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menos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sobre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instabilidades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Gov.br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perfil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não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cadastrado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atualizado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SED.</a:t>
            </a:r>
            <a:endParaRPr sz="1200" dirty="0">
              <a:latin typeface="Trebuchet MS"/>
              <a:cs typeface="Trebuchet MS"/>
            </a:endParaRPr>
          </a:p>
          <a:p>
            <a:pPr marL="613410" marR="929005" indent="-320675">
              <a:lnSpc>
                <a:spcPct val="150000"/>
              </a:lnSpc>
              <a:spcBef>
                <a:spcPts val="380"/>
              </a:spcBef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Interface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Usabilidade: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Problemas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navegação,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tela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preta,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app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fechando,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mudança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entre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visões </a:t>
            </a:r>
            <a:r>
              <a:rPr sz="1200" dirty="0">
                <a:latin typeface="Trebuchet MS"/>
                <a:cs typeface="Trebuchet MS"/>
              </a:rPr>
              <a:t>(Aluno,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Responsável,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Professor).</a:t>
            </a:r>
            <a:endParaRPr sz="1200" dirty="0">
              <a:latin typeface="Trebuchet MS"/>
              <a:cs typeface="Trebuchet MS"/>
            </a:endParaRPr>
          </a:p>
          <a:p>
            <a:pPr marL="613410" marR="815340" indent="-320675">
              <a:lnSpc>
                <a:spcPct val="150000"/>
              </a:lnSpc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Mensageria: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Funcionalidade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“Mensagens”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“Mural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avisos”,</a:t>
            </a:r>
            <a:r>
              <a:rPr sz="1200" spc="30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notificações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todas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comunicações </a:t>
            </a:r>
            <a:r>
              <a:rPr sz="1200" dirty="0">
                <a:latin typeface="Trebuchet MS"/>
                <a:cs typeface="Trebuchet MS"/>
              </a:rPr>
              <a:t>internas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como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pop-</a:t>
            </a:r>
            <a:r>
              <a:rPr sz="1200" spc="-20" dirty="0">
                <a:latin typeface="Trebuchet MS"/>
                <a:cs typeface="Trebuchet MS"/>
              </a:rPr>
              <a:t>ups.</a:t>
            </a:r>
            <a:endParaRPr sz="1200" dirty="0">
              <a:latin typeface="Trebuchet MS"/>
              <a:cs typeface="Trebuchet MS"/>
            </a:endParaRPr>
          </a:p>
          <a:p>
            <a:pPr marL="613410" marR="194310" indent="-320675">
              <a:lnSpc>
                <a:spcPct val="150000"/>
              </a:lnSpc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Agenda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Escolar: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exibimos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fontes: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grade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horaria,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calendário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homologado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atividades </a:t>
            </a:r>
            <a:r>
              <a:rPr sz="1200" dirty="0">
                <a:latin typeface="Trebuchet MS"/>
                <a:cs typeface="Trebuchet MS"/>
              </a:rPr>
              <a:t>cadastradas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pelos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professores.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(os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vêm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origens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um;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exibe).</a:t>
            </a:r>
            <a:endParaRPr sz="1200" dirty="0">
              <a:latin typeface="Trebuchet MS"/>
              <a:cs typeface="Trebuchet MS"/>
            </a:endParaRPr>
          </a:p>
          <a:p>
            <a:pPr marL="613410" marR="152400" indent="-320675">
              <a:lnSpc>
                <a:spcPct val="150000"/>
              </a:lnSpc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Boletim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Frequência: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exibimos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fontes: notas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atividades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cadastradas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pelo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professor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(os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vêm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outros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sistemas;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exibe).</a:t>
            </a:r>
            <a:endParaRPr sz="1200" dirty="0">
              <a:latin typeface="Trebuchet MS"/>
              <a:cs typeface="Trebuchet MS"/>
            </a:endParaRPr>
          </a:p>
          <a:p>
            <a:pPr marL="613410" marR="118745" indent="-320675">
              <a:lnSpc>
                <a:spcPct val="150000"/>
              </a:lnSpc>
              <a:buFont typeface="Arial MT"/>
              <a:buChar char="●"/>
              <a:tabLst>
                <a:tab pos="613410" algn="l"/>
              </a:tabLst>
            </a:pPr>
            <a:r>
              <a:rPr sz="1200" b="1" dirty="0">
                <a:latin typeface="Trebuchet MS"/>
                <a:cs typeface="Trebuchet MS"/>
              </a:rPr>
              <a:t>Conquistas: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funcionalidades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“Meus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pontos”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“Minhas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Conquistas”.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visualização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medalhas,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troféus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e </a:t>
            </a:r>
            <a:r>
              <a:rPr sz="1200" dirty="0">
                <a:latin typeface="Trebuchet MS"/>
                <a:cs typeface="Trebuchet MS"/>
              </a:rPr>
              <a:t>demais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conquistas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exibidas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plataforma.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686" y="417496"/>
            <a:ext cx="1113865" cy="32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294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Papéis</a:t>
            </a:r>
            <a:r>
              <a:rPr sz="2400" spc="-10" dirty="0"/>
              <a:t> </a:t>
            </a:r>
            <a:r>
              <a:rPr sz="2400" spc="85" dirty="0"/>
              <a:t>e</a:t>
            </a:r>
            <a:r>
              <a:rPr sz="2400" spc="-5" dirty="0"/>
              <a:t> </a:t>
            </a:r>
            <a:r>
              <a:rPr sz="2400" spc="55" dirty="0"/>
              <a:t>Responsabilidades</a:t>
            </a:r>
            <a:r>
              <a:rPr sz="2400" spc="-10" dirty="0"/>
              <a:t> </a:t>
            </a:r>
            <a:r>
              <a:rPr sz="2400" spc="85" dirty="0"/>
              <a:t>SEDUC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27263" y="1164294"/>
            <a:ext cx="8310880" cy="372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1.O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que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é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responsabilidade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Sala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Futuro?</a:t>
            </a:r>
            <a:endParaRPr sz="1200">
              <a:latin typeface="Trebuchet MS"/>
              <a:cs typeface="Trebuchet MS"/>
            </a:endParaRPr>
          </a:p>
          <a:p>
            <a:pPr marL="157480">
              <a:lnSpc>
                <a:spcPct val="100000"/>
              </a:lnSpc>
              <a:spcBef>
                <a:spcPts val="1130"/>
              </a:spcBef>
            </a:pPr>
            <a:r>
              <a:rPr sz="1200" b="1" spc="-10" dirty="0">
                <a:latin typeface="Trebuchet MS"/>
                <a:cs typeface="Trebuchet MS"/>
              </a:rPr>
              <a:t>Funcionalidades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Suporte: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200">
              <a:latin typeface="Trebuchet MS"/>
              <a:cs typeface="Trebuchet MS"/>
            </a:endParaRPr>
          </a:p>
          <a:p>
            <a:pPr marL="614045" marR="558165" indent="-320675">
              <a:lnSpc>
                <a:spcPct val="121700"/>
              </a:lnSpc>
              <a:buFont typeface="Arial MT"/>
              <a:buChar char="●"/>
              <a:tabLst>
                <a:tab pos="614045" algn="l"/>
              </a:tabLst>
            </a:pPr>
            <a:r>
              <a:rPr sz="1200" b="1" dirty="0">
                <a:latin typeface="Trebuchet MS"/>
                <a:cs typeface="Trebuchet MS"/>
              </a:rPr>
              <a:t>Links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Redirecionamentos: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Garantir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links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para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plataformas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aprendizado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externas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funcionem corretamente.</a:t>
            </a:r>
            <a:endParaRPr sz="1200">
              <a:latin typeface="Trebuchet MS"/>
              <a:cs typeface="Trebuchet MS"/>
            </a:endParaRPr>
          </a:p>
          <a:p>
            <a:pPr marL="614045" marR="217804" indent="-320675">
              <a:lnSpc>
                <a:spcPct val="120800"/>
              </a:lnSpc>
              <a:spcBef>
                <a:spcPts val="815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10" dirty="0">
                <a:latin typeface="Trebuchet MS"/>
                <a:cs typeface="Trebuchet MS"/>
              </a:rPr>
              <a:t>Justificativa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faltas: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faltas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vindas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diário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classe.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faltas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justificadas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pelos </a:t>
            </a:r>
            <a:r>
              <a:rPr sz="1200" dirty="0">
                <a:latin typeface="Trebuchet MS"/>
                <a:cs typeface="Trebuchet MS"/>
              </a:rPr>
              <a:t>responsáveis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são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responsabilidade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Futuro.</a:t>
            </a:r>
            <a:endParaRPr sz="1200">
              <a:latin typeface="Trebuchet MS"/>
              <a:cs typeface="Trebuchet MS"/>
            </a:endParaRPr>
          </a:p>
          <a:p>
            <a:pPr marL="614045" indent="-320675">
              <a:lnSpc>
                <a:spcPct val="100000"/>
              </a:lnSpc>
              <a:spcBef>
                <a:spcPts val="11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10" dirty="0">
                <a:latin typeface="Trebuchet MS"/>
                <a:cs typeface="Trebuchet MS"/>
              </a:rPr>
              <a:t>Pesquisa</a:t>
            </a:r>
            <a:r>
              <a:rPr sz="1200" spc="-10" dirty="0">
                <a:latin typeface="Trebuchet MS"/>
                <a:cs typeface="Trebuchet MS"/>
              </a:rPr>
              <a:t>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responsável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por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toda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funcionalidade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pesquisa.</a:t>
            </a:r>
            <a:endParaRPr sz="1200">
              <a:latin typeface="Trebuchet MS"/>
              <a:cs typeface="Trebuchet MS"/>
            </a:endParaRPr>
          </a:p>
          <a:p>
            <a:pPr marL="614045" marR="5080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20" dirty="0">
                <a:latin typeface="Trebuchet MS"/>
                <a:cs typeface="Trebuchet MS"/>
              </a:rPr>
              <a:t>Troca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de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aluno: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troca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alunos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acordo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que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SED</a:t>
            </a:r>
            <a:r>
              <a:rPr sz="1200" spc="3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nos </a:t>
            </a:r>
            <a:r>
              <a:rPr sz="1200" spc="-10" dirty="0">
                <a:latin typeface="Trebuchet MS"/>
                <a:cs typeface="Trebuchet MS"/>
              </a:rPr>
              <a:t>envia.</a:t>
            </a:r>
            <a:endParaRPr sz="1200">
              <a:latin typeface="Trebuchet MS"/>
              <a:cs typeface="Trebuchet MS"/>
            </a:endParaRPr>
          </a:p>
          <a:p>
            <a:pPr marL="614045" marR="329565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10" dirty="0">
                <a:latin typeface="Trebuchet MS"/>
                <a:cs typeface="Trebuchet MS"/>
              </a:rPr>
              <a:t>Perfil</a:t>
            </a:r>
            <a:r>
              <a:rPr sz="1200" spc="-10" dirty="0">
                <a:latin typeface="Trebuchet MS"/>
                <a:cs typeface="Trebuchet MS"/>
              </a:rPr>
              <a:t>: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Todas </a:t>
            </a:r>
            <a:r>
              <a:rPr sz="1200" dirty="0">
                <a:latin typeface="Trebuchet MS"/>
                <a:cs typeface="Trebuchet MS"/>
              </a:rPr>
              <a:t>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edições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telefones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email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realizadas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através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enviada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SED,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fazemos </a:t>
            </a:r>
            <a:r>
              <a:rPr sz="1200" dirty="0">
                <a:latin typeface="Trebuchet MS"/>
                <a:cs typeface="Trebuchet MS"/>
              </a:rPr>
              <a:t>apenas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essa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conexão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fonte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original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SED.</a:t>
            </a:r>
            <a:endParaRPr sz="1200">
              <a:latin typeface="Trebuchet MS"/>
              <a:cs typeface="Trebuchet MS"/>
            </a:endParaRPr>
          </a:p>
          <a:p>
            <a:pPr marL="614045" marR="57785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dirty="0">
                <a:latin typeface="Trebuchet MS"/>
                <a:cs typeface="Trebuchet MS"/>
              </a:rPr>
              <a:t>Login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com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biometria</a:t>
            </a:r>
            <a:r>
              <a:rPr sz="1200" dirty="0">
                <a:latin typeface="Trebuchet MS"/>
                <a:cs typeface="Trebuchet MS"/>
              </a:rPr>
              <a:t>: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Presente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APP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para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professor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visão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administrativa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responsabilidade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Sala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10" dirty="0">
                <a:latin typeface="Trebuchet MS"/>
                <a:cs typeface="Trebuchet MS"/>
              </a:rPr>
              <a:t> Futuro.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7686" y="417496"/>
            <a:ext cx="1113865" cy="32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8294" rIns="0" bIns="0" rtlCol="0">
            <a:spAutoFit/>
          </a:bodyPr>
          <a:lstStyle/>
          <a:p>
            <a:pPr marL="776605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Papéis</a:t>
            </a:r>
            <a:r>
              <a:rPr sz="2400" spc="-10" dirty="0"/>
              <a:t> </a:t>
            </a:r>
            <a:r>
              <a:rPr sz="2400" spc="85" dirty="0"/>
              <a:t>e</a:t>
            </a:r>
            <a:r>
              <a:rPr sz="2400" spc="-5" dirty="0"/>
              <a:t> </a:t>
            </a:r>
            <a:r>
              <a:rPr sz="2400" spc="55" dirty="0"/>
              <a:t>Responsabilidades</a:t>
            </a:r>
            <a:r>
              <a:rPr sz="2400" spc="-10" dirty="0"/>
              <a:t> </a:t>
            </a:r>
            <a:r>
              <a:rPr sz="2400" spc="85" dirty="0"/>
              <a:t>SEDUC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27263" y="1164294"/>
            <a:ext cx="8289290" cy="330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1.O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que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é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responsabilidade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Sala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Futuro?</a:t>
            </a:r>
            <a:endParaRPr sz="1200">
              <a:latin typeface="Trebuchet MS"/>
              <a:cs typeface="Trebuchet MS"/>
            </a:endParaRPr>
          </a:p>
          <a:p>
            <a:pPr marL="157480">
              <a:lnSpc>
                <a:spcPct val="100000"/>
              </a:lnSpc>
              <a:spcBef>
                <a:spcPts val="1130"/>
              </a:spcBef>
            </a:pPr>
            <a:r>
              <a:rPr sz="1200" b="1" spc="-10" dirty="0">
                <a:latin typeface="Trebuchet MS"/>
                <a:cs typeface="Trebuchet MS"/>
              </a:rPr>
              <a:t>Funcionalidades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Suporte: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200">
              <a:latin typeface="Trebuchet MS"/>
              <a:cs typeface="Trebuchet MS"/>
            </a:endParaRPr>
          </a:p>
          <a:p>
            <a:pPr marL="614045" marR="5080" indent="-320675">
              <a:lnSpc>
                <a:spcPct val="120800"/>
              </a:lnSpc>
              <a:buFont typeface="Arial MT"/>
              <a:buChar char="●"/>
              <a:tabLst>
                <a:tab pos="614045" algn="l"/>
              </a:tabLst>
            </a:pPr>
            <a:r>
              <a:rPr sz="1200" b="1" dirty="0">
                <a:latin typeface="Trebuchet MS"/>
                <a:cs typeface="Trebuchet MS"/>
              </a:rPr>
              <a:t>Rota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entre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visões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pedagógica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administrativa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dos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servidores:</a:t>
            </a:r>
            <a:r>
              <a:rPr sz="1200" b="1" spc="2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Responsabilidade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Futuro,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mas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para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que </a:t>
            </a:r>
            <a:r>
              <a:rPr sz="1200" dirty="0">
                <a:latin typeface="Trebuchet MS"/>
                <a:cs typeface="Trebuchet MS"/>
              </a:rPr>
              <a:t>funcione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necessário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ter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feito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login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via </a:t>
            </a:r>
            <a:r>
              <a:rPr sz="1200" u="heavy" spc="-10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rebuchet MS"/>
                <a:cs typeface="Trebuchet MS"/>
                <a:hlinkClick r:id="rId3"/>
              </a:rPr>
              <a:t>Gov.br</a:t>
            </a:r>
            <a:r>
              <a:rPr sz="1200" spc="-10" dirty="0">
                <a:latin typeface="Trebuchet MS"/>
                <a:cs typeface="Trebuchet MS"/>
              </a:rPr>
              <a:t>.</a:t>
            </a:r>
            <a:endParaRPr sz="1200">
              <a:latin typeface="Trebuchet MS"/>
              <a:cs typeface="Trebuchet MS"/>
            </a:endParaRPr>
          </a:p>
          <a:p>
            <a:pPr marL="614045" marR="111760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10" dirty="0">
                <a:latin typeface="Trebuchet MS"/>
                <a:cs typeface="Trebuchet MS"/>
              </a:rPr>
              <a:t>Relatórios</a:t>
            </a:r>
            <a:r>
              <a:rPr sz="1200" spc="-10" dirty="0">
                <a:latin typeface="Trebuchet MS"/>
                <a:cs typeface="Trebuchet MS"/>
              </a:rPr>
              <a:t>: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responsável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por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apresentar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relatórios,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vêm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respectivos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assuntos presentes.</a:t>
            </a:r>
            <a:endParaRPr sz="1200">
              <a:latin typeface="Trebuchet MS"/>
              <a:cs typeface="Trebuchet MS"/>
            </a:endParaRPr>
          </a:p>
          <a:p>
            <a:pPr marL="614045" marR="325755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dirty="0">
                <a:latin typeface="Trebuchet MS"/>
                <a:cs typeface="Trebuchet MS"/>
              </a:rPr>
              <a:t>Atalho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para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Documentos: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Responsabilidade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exibição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definição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atalhos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COPED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e </a:t>
            </a:r>
            <a:r>
              <a:rPr sz="1200" dirty="0">
                <a:latin typeface="Trebuchet MS"/>
                <a:cs typeface="Trebuchet MS"/>
              </a:rPr>
              <a:t>funcionamento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link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repositório.</a:t>
            </a:r>
            <a:endParaRPr sz="1200">
              <a:latin typeface="Trebuchet MS"/>
              <a:cs typeface="Trebuchet MS"/>
            </a:endParaRPr>
          </a:p>
          <a:p>
            <a:pPr marL="614045" marR="423545" indent="-320675">
              <a:lnSpc>
                <a:spcPct val="120800"/>
              </a:lnSpc>
              <a:spcBef>
                <a:spcPts val="800"/>
              </a:spcBef>
              <a:buFont typeface="Arial MT"/>
              <a:buChar char="●"/>
              <a:tabLst>
                <a:tab pos="614045" algn="l"/>
              </a:tabLst>
            </a:pPr>
            <a:r>
              <a:rPr sz="1200" b="1" spc="-25" dirty="0">
                <a:latin typeface="Trebuchet MS"/>
                <a:cs typeface="Trebuchet MS"/>
              </a:rPr>
              <a:t>Token</a:t>
            </a:r>
            <a:r>
              <a:rPr sz="1200" spc="-25" dirty="0">
                <a:latin typeface="Trebuchet MS"/>
                <a:cs typeface="Trebuchet MS"/>
              </a:rPr>
              <a:t>: </a:t>
            </a:r>
            <a:r>
              <a:rPr sz="1200" dirty="0">
                <a:latin typeface="Trebuchet MS"/>
                <a:cs typeface="Trebuchet MS"/>
              </a:rPr>
              <a:t>Exibição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interface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regras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para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geração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definição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uso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token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é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time </a:t>
            </a:r>
            <a:r>
              <a:rPr sz="1200" spc="-10" dirty="0">
                <a:latin typeface="Trebuchet MS"/>
                <a:cs typeface="Trebuchet MS"/>
              </a:rPr>
              <a:t>COPED.</a:t>
            </a:r>
            <a:endParaRPr sz="1200">
              <a:latin typeface="Trebuchet MS"/>
              <a:cs typeface="Trebuchet MS"/>
            </a:endParaRPr>
          </a:p>
          <a:p>
            <a:pPr marL="157480" marR="296545">
              <a:lnSpc>
                <a:spcPct val="121700"/>
              </a:lnSpc>
              <a:spcBef>
                <a:spcPts val="380"/>
              </a:spcBef>
            </a:pPr>
            <a:r>
              <a:rPr sz="1200" b="1" dirty="0">
                <a:latin typeface="Trebuchet MS"/>
                <a:cs typeface="Trebuchet MS"/>
              </a:rPr>
              <a:t>Atenção: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Sala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do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Futuro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não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cria,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não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edita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não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gerencia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os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dados</a:t>
            </a:r>
            <a:r>
              <a:rPr sz="1200" b="1" spc="-25" dirty="0">
                <a:latin typeface="Trebuchet MS"/>
                <a:cs typeface="Trebuchet MS"/>
              </a:rPr>
              <a:t> </a:t>
            </a:r>
            <a:r>
              <a:rPr sz="1200" b="1" dirty="0">
                <a:latin typeface="Trebuchet MS"/>
                <a:cs typeface="Trebuchet MS"/>
              </a:rPr>
              <a:t>exibidos.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Problemas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dados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devem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ser </a:t>
            </a:r>
            <a:r>
              <a:rPr sz="1200" dirty="0">
                <a:latin typeface="Trebuchet MS"/>
                <a:cs typeface="Trebuchet MS"/>
              </a:rPr>
              <a:t>tratados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diretamente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com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responsáveis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pela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sua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origem.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8499" rIns="0" bIns="0" rtlCol="0">
            <a:spAutoFit/>
          </a:bodyPr>
          <a:lstStyle/>
          <a:p>
            <a:pPr marL="1691005">
              <a:lnSpc>
                <a:spcPct val="100000"/>
              </a:lnSpc>
              <a:spcBef>
                <a:spcPts val="100"/>
              </a:spcBef>
            </a:pPr>
            <a:r>
              <a:rPr u="heavy" spc="70" dirty="0">
                <a:uFill>
                  <a:solidFill>
                    <a:srgbClr val="C33329"/>
                  </a:solidFill>
                </a:uFill>
              </a:rPr>
              <a:t>Centro</a:t>
            </a:r>
            <a:r>
              <a:rPr u="heavy" spc="-2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10" dirty="0">
                <a:uFill>
                  <a:solidFill>
                    <a:srgbClr val="C33329"/>
                  </a:solidFill>
                </a:uFill>
              </a:rPr>
              <a:t>de</a:t>
            </a:r>
            <a:r>
              <a:rPr u="heavy" spc="-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90" dirty="0">
                <a:uFill>
                  <a:solidFill>
                    <a:srgbClr val="C33329"/>
                  </a:solidFill>
                </a:uFill>
              </a:rPr>
              <a:t>Atendimento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224" y="1264276"/>
            <a:ext cx="5822315" cy="88138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31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1B1B1B"/>
                </a:solidFill>
                <a:latin typeface="Verdana"/>
                <a:cs typeface="Verdana"/>
              </a:rPr>
              <a:t>Apresentação</a:t>
            </a:r>
            <a:r>
              <a:rPr sz="1800" spc="-8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solidFill>
                  <a:srgbClr val="1B1B1B"/>
                </a:solidFill>
                <a:latin typeface="Verdana"/>
                <a:cs typeface="Verdana"/>
              </a:rPr>
              <a:t>do</a:t>
            </a:r>
            <a:r>
              <a:rPr sz="1800" spc="-8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1B1B1B"/>
                </a:solidFill>
                <a:latin typeface="Verdana"/>
                <a:cs typeface="Verdana"/>
              </a:rPr>
              <a:t>CEAT/Central</a:t>
            </a:r>
            <a:r>
              <a:rPr sz="1800" spc="-8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1B1B1B"/>
                </a:solidFill>
                <a:latin typeface="Verdana"/>
                <a:cs typeface="Verdana"/>
              </a:rPr>
              <a:t>de</a:t>
            </a:r>
            <a:r>
              <a:rPr sz="1800" spc="-8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1B1B1B"/>
                </a:solidFill>
                <a:latin typeface="Verdana"/>
                <a:cs typeface="Verdana"/>
              </a:rPr>
              <a:t>Atendimento</a:t>
            </a:r>
            <a:endParaRPr sz="1800">
              <a:latin typeface="Verdana"/>
              <a:cs typeface="Verdana"/>
            </a:endParaRPr>
          </a:p>
          <a:p>
            <a:pPr marL="379095" indent="-366395">
              <a:lnSpc>
                <a:spcPct val="100000"/>
              </a:lnSpc>
              <a:spcBef>
                <a:spcPts val="1210"/>
              </a:spcBef>
              <a:buFont typeface="Arial MT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1B1B1B"/>
                </a:solidFill>
                <a:latin typeface="Verdana"/>
                <a:cs typeface="Verdana"/>
              </a:rPr>
              <a:t>Orientação</a:t>
            </a:r>
            <a:r>
              <a:rPr sz="1800" spc="-105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1B1B1B"/>
                </a:solidFill>
                <a:latin typeface="Verdana"/>
                <a:cs typeface="Verdana"/>
              </a:rPr>
              <a:t>de</a:t>
            </a:r>
            <a:r>
              <a:rPr sz="1800" spc="-10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1B1B1B"/>
                </a:solidFill>
                <a:latin typeface="Verdana"/>
                <a:cs typeface="Verdana"/>
              </a:rPr>
              <a:t>como</a:t>
            </a:r>
            <a:r>
              <a:rPr sz="1800" spc="-10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1B1B1B"/>
                </a:solidFill>
                <a:latin typeface="Verdana"/>
                <a:cs typeface="Verdana"/>
              </a:rPr>
              <a:t>interagir</a:t>
            </a:r>
            <a:r>
              <a:rPr sz="1800" spc="-10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1B1B1B"/>
                </a:solidFill>
                <a:latin typeface="Verdana"/>
                <a:cs typeface="Verdana"/>
              </a:rPr>
              <a:t>nos</a:t>
            </a:r>
            <a:r>
              <a:rPr sz="1800" spc="-100" dirty="0">
                <a:solidFill>
                  <a:srgbClr val="1B1B1B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1B1B1B"/>
                </a:solidFill>
                <a:latin typeface="Verdana"/>
                <a:cs typeface="Verdana"/>
              </a:rPr>
              <a:t>chamados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560" y="99925"/>
            <a:ext cx="8458626" cy="4978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99"/>
            <a:ext cx="8918132" cy="5019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25" y="65619"/>
            <a:ext cx="9095074" cy="507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20" y="159181"/>
            <a:ext cx="7925069" cy="4165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182" y="1735534"/>
            <a:ext cx="6537634" cy="29176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7253" y="1315620"/>
            <a:ext cx="318555" cy="3185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81" y="4207964"/>
            <a:ext cx="796389" cy="941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540" y="-122133"/>
            <a:ext cx="362585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700" b="0" spc="-335" dirty="0">
                <a:solidFill>
                  <a:srgbClr val="3D3D3D"/>
                </a:solidFill>
                <a:latin typeface="Arial MT"/>
                <a:cs typeface="Arial MT"/>
              </a:rPr>
              <a:t>.</a:t>
            </a:r>
            <a:r>
              <a:rPr sz="4125" b="0" spc="-1110" baseline="14141" dirty="0">
                <a:solidFill>
                  <a:srgbClr val="C36252"/>
                </a:solidFill>
                <a:latin typeface="Arial MT"/>
                <a:cs typeface="Arial MT"/>
              </a:rPr>
              <a:t>.</a:t>
            </a:r>
            <a:r>
              <a:rPr sz="2700" b="0" spc="-555" dirty="0">
                <a:solidFill>
                  <a:srgbClr val="3D3D3D"/>
                </a:solidFill>
                <a:latin typeface="Arial MT"/>
                <a:cs typeface="Arial MT"/>
              </a:rPr>
              <a:t>.</a:t>
            </a:r>
            <a:r>
              <a:rPr sz="4125" b="0" spc="-637" baseline="14141" dirty="0">
                <a:solidFill>
                  <a:srgbClr val="C36252"/>
                </a:solidFill>
                <a:latin typeface="Arial MT"/>
                <a:cs typeface="Arial MT"/>
              </a:rPr>
              <a:t>.</a:t>
            </a:r>
            <a:r>
              <a:rPr sz="2700" b="0" spc="-775" dirty="0">
                <a:solidFill>
                  <a:srgbClr val="3D3D3D"/>
                </a:solidFill>
                <a:latin typeface="Arial MT"/>
                <a:cs typeface="Arial MT"/>
              </a:rPr>
              <a:t>.</a:t>
            </a:r>
            <a:r>
              <a:rPr sz="4125" b="0" spc="-209" baseline="14141" dirty="0">
                <a:solidFill>
                  <a:srgbClr val="C36252"/>
                </a:solidFill>
                <a:latin typeface="Arial MT"/>
                <a:cs typeface="Arial MT"/>
              </a:rPr>
              <a:t>.</a:t>
            </a:r>
            <a:r>
              <a:rPr sz="2700" b="0" spc="-190" dirty="0">
                <a:solidFill>
                  <a:srgbClr val="3D3D3D"/>
                </a:solidFill>
                <a:latin typeface="Arial MT"/>
                <a:cs typeface="Arial MT"/>
              </a:rPr>
              <a:t>.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2181" y="294160"/>
            <a:ext cx="3910329" cy="1365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50" spc="105" dirty="0">
                <a:latin typeface="Arial MT"/>
                <a:cs typeface="Arial MT"/>
              </a:rPr>
              <a:t>Exemplos</a:t>
            </a:r>
            <a:r>
              <a:rPr sz="2750" spc="155" dirty="0">
                <a:latin typeface="Arial MT"/>
                <a:cs typeface="Arial MT"/>
              </a:rPr>
              <a:t> </a:t>
            </a:r>
            <a:r>
              <a:rPr sz="2750" spc="100" dirty="0">
                <a:latin typeface="Arial MT"/>
                <a:cs typeface="Arial MT"/>
              </a:rPr>
              <a:t>de</a:t>
            </a:r>
            <a:r>
              <a:rPr sz="2750" spc="-5" dirty="0">
                <a:latin typeface="Arial MT"/>
                <a:cs typeface="Arial MT"/>
              </a:rPr>
              <a:t> </a:t>
            </a:r>
            <a:r>
              <a:rPr sz="2750" spc="175" dirty="0">
                <a:latin typeface="Arial MT"/>
                <a:cs typeface="Arial MT"/>
              </a:rPr>
              <a:t>chamado</a:t>
            </a:r>
            <a:endParaRPr sz="2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2750">
              <a:latin typeface="Arial MT"/>
              <a:cs typeface="Arial MT"/>
            </a:endParaRPr>
          </a:p>
          <a:p>
            <a:pPr marL="1165860">
              <a:lnSpc>
                <a:spcPct val="100000"/>
              </a:lnSpc>
            </a:pPr>
            <a:r>
              <a:rPr sz="2750" spc="114" dirty="0">
                <a:latin typeface="Trebuchet MS"/>
                <a:cs typeface="Trebuchet MS"/>
              </a:rPr>
              <a:t>Errado</a:t>
            </a:r>
            <a:endParaRPr sz="275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200" y="1657350"/>
            <a:ext cx="7174000" cy="2912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Alunos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mais</a:t>
            </a:r>
            <a:r>
              <a:rPr sz="1800" spc="-10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autônomos,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engajados</a:t>
            </a:r>
            <a:r>
              <a:rPr sz="1800" spc="-10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spc="-10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80" dirty="0">
                <a:solidFill>
                  <a:srgbClr val="2C2C2C"/>
                </a:solidFill>
                <a:latin typeface="Verdana"/>
                <a:cs typeface="Verdana"/>
              </a:rPr>
              <a:t>com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mais</a:t>
            </a:r>
            <a:r>
              <a:rPr sz="1800" spc="-10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ferramentas </a:t>
            </a:r>
            <a:r>
              <a:rPr sz="1800" spc="-25" dirty="0">
                <a:solidFill>
                  <a:srgbClr val="2C2C2C"/>
                </a:solidFill>
                <a:latin typeface="Verdana"/>
                <a:cs typeface="Verdana"/>
              </a:rPr>
              <a:t>para</a:t>
            </a:r>
            <a:r>
              <a:rPr sz="1800" spc="-9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serem</a:t>
            </a:r>
            <a:r>
              <a:rPr sz="1800" spc="-8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2C2C2C"/>
                </a:solidFill>
                <a:latin typeface="Verdana"/>
                <a:cs typeface="Verdana"/>
              </a:rPr>
              <a:t>bem-</a:t>
            </a:r>
            <a:r>
              <a:rPr sz="1800" spc="-10" dirty="0" err="1">
                <a:solidFill>
                  <a:srgbClr val="2C2C2C"/>
                </a:solidFill>
                <a:latin typeface="Verdana"/>
                <a:cs typeface="Verdana"/>
              </a:rPr>
              <a:t>sucedidos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.</a:t>
            </a:r>
            <a:endParaRPr lang="pt-BR" sz="1800" spc="-10" dirty="0">
              <a:solidFill>
                <a:srgbClr val="2C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pt-BR" spc="-10" dirty="0">
              <a:solidFill>
                <a:srgbClr val="2C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pt-BR" sz="1800" spc="-10" dirty="0">
              <a:solidFill>
                <a:srgbClr val="2C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pt-BR" b="1" spc="-10" dirty="0">
                <a:solidFill>
                  <a:srgbClr val="FF0000"/>
                </a:solidFill>
                <a:latin typeface="Verdana"/>
                <a:cs typeface="Verdana"/>
              </a:rPr>
              <a:t>DICA – Ensinar os estudantes a usar a Sala do futuro, de forma correta.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pt-BR" sz="1800" b="1" spc="-1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pt-BR" b="1" spc="-10" dirty="0">
                <a:solidFill>
                  <a:schemeClr val="tx1"/>
                </a:solidFill>
                <a:latin typeface="Verdana"/>
                <a:cs typeface="Verdana"/>
              </a:rPr>
              <a:t>Hoje – Os alunos acessam a Sala do Futuro, no mínimo, 7 vezes ao dia.</a:t>
            </a:r>
            <a:endParaRPr sz="1800" b="1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666750"/>
            <a:ext cx="48494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45" dirty="0">
                <a:solidFill>
                  <a:srgbClr val="C33329"/>
                </a:solidFill>
                <a:latin typeface="Tahoma"/>
                <a:cs typeface="Tahoma"/>
              </a:rPr>
              <a:t>Objetivo</a:t>
            </a:r>
            <a:r>
              <a:rPr sz="2600" b="1" spc="-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dirty="0">
                <a:solidFill>
                  <a:srgbClr val="C33329"/>
                </a:solidFill>
                <a:latin typeface="Tahoma"/>
                <a:cs typeface="Tahoma"/>
              </a:rPr>
              <a:t>Sala</a:t>
            </a:r>
            <a:r>
              <a:rPr sz="2600" b="1" spc="-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spc="70" dirty="0">
                <a:solidFill>
                  <a:srgbClr val="C33329"/>
                </a:solidFill>
                <a:latin typeface="Tahoma"/>
                <a:cs typeface="Tahoma"/>
              </a:rPr>
              <a:t>Futuro</a:t>
            </a:r>
            <a:r>
              <a:rPr sz="2600" b="1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spc="75" dirty="0">
                <a:solidFill>
                  <a:srgbClr val="C33329"/>
                </a:solidFill>
                <a:latin typeface="Tahoma"/>
                <a:cs typeface="Tahoma"/>
              </a:rPr>
              <a:t>Alunos</a:t>
            </a:r>
            <a:endParaRPr sz="26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74" y="2233649"/>
            <a:ext cx="821724" cy="596574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8D0E30E7-8B44-04B7-C528-83D7452159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245" y="161761"/>
            <a:ext cx="7165962" cy="4791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C7F56-648B-4530-BD10-E5BE52CC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5" y="386810"/>
            <a:ext cx="8405144" cy="400110"/>
          </a:xfrm>
        </p:spPr>
        <p:txBody>
          <a:bodyPr/>
          <a:lstStyle/>
          <a:p>
            <a:r>
              <a:rPr lang="pt-BR" dirty="0"/>
              <a:t>             RESUMO DETALHADO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2E51DB-8F22-F859-E271-D27AA7C8C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8686165" cy="2069917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hlinkClick r:id="rId2"/>
              </a:rPr>
              <a:t>https://saladofuturo-pontosfocais.vercel.app</a:t>
            </a:r>
            <a:endParaRPr lang="pt-BR" dirty="0"/>
          </a:p>
          <a:p>
            <a:endParaRPr lang="pt-BR" dirty="0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E0A6569-6C29-228D-F274-496840DEE5D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7601" y="4400551"/>
            <a:ext cx="1462026" cy="4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09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1047750"/>
            <a:ext cx="4876800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300" b="1" spc="85" dirty="0">
                <a:solidFill>
                  <a:srgbClr val="C33329"/>
                </a:solidFill>
                <a:latin typeface="Tahoma"/>
                <a:cs typeface="Tahoma"/>
              </a:rPr>
              <a:t>Gratidão</a:t>
            </a:r>
            <a:r>
              <a:rPr sz="3300" b="1" spc="50" dirty="0">
                <a:solidFill>
                  <a:srgbClr val="C33329"/>
                </a:solidFill>
                <a:latin typeface="Tahoma"/>
                <a:cs typeface="Tahoma"/>
              </a:rPr>
              <a:t>!</a:t>
            </a:r>
            <a:endParaRPr lang="pt-BR" sz="3300" b="1" spc="50" dirty="0">
              <a:solidFill>
                <a:srgbClr val="C3332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pt-BR" sz="3300" b="1" spc="50" dirty="0">
              <a:solidFill>
                <a:srgbClr val="C33329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3300" b="1" spc="50" dirty="0">
                <a:solidFill>
                  <a:srgbClr val="C33329"/>
                </a:solidFill>
                <a:latin typeface="Tahoma"/>
                <a:cs typeface="Tahoma"/>
              </a:rPr>
              <a:t>Diretoria de Ensino de Sertãozinho/SP</a:t>
            </a:r>
            <a:endParaRPr sz="33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2270" y="3680219"/>
            <a:ext cx="2662920" cy="7729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6800" y="3778250"/>
            <a:ext cx="1795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45" dirty="0">
                <a:latin typeface="Tahoma"/>
                <a:cs typeface="Tahoma"/>
              </a:rPr>
              <a:t>CVESC</a:t>
            </a:r>
            <a:endParaRPr sz="40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00" y="1721011"/>
            <a:ext cx="7620000" cy="289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20" dirty="0">
                <a:solidFill>
                  <a:srgbClr val="2C2C2C"/>
                </a:solidFill>
                <a:latin typeface="Verdana"/>
                <a:cs typeface="Verdana"/>
              </a:rPr>
              <a:t>Responsáveis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mais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próximos</a:t>
            </a:r>
            <a:r>
              <a:rPr sz="1800" b="1" spc="5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atuantes</a:t>
            </a:r>
            <a:r>
              <a:rPr sz="1800" b="1" spc="5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na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vida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sz="1800" spc="-5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2C2C2C"/>
                </a:solidFill>
                <a:latin typeface="Verdana"/>
                <a:cs typeface="Verdana"/>
              </a:rPr>
              <a:t>seus</a:t>
            </a:r>
            <a:r>
              <a:rPr sz="1800" spc="-5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ﬁlhos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e</a:t>
            </a:r>
            <a:r>
              <a:rPr sz="1800" spc="-14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da</a:t>
            </a:r>
            <a:r>
              <a:rPr sz="1800" spc="-14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2C2C2C"/>
                </a:solidFill>
                <a:latin typeface="Verdana"/>
                <a:cs typeface="Verdana"/>
              </a:rPr>
              <a:t>comunidade</a:t>
            </a:r>
            <a:r>
              <a:rPr sz="1800" spc="-13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escolar.</a:t>
            </a:r>
            <a:endParaRPr lang="pt-BR" sz="1800" spc="-10" dirty="0">
              <a:solidFill>
                <a:srgbClr val="2C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pt-BR" spc="-10" dirty="0">
              <a:solidFill>
                <a:srgbClr val="2C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pt-BR" sz="1800" b="1" spc="-10" dirty="0">
                <a:solidFill>
                  <a:srgbClr val="FF0000"/>
                </a:solidFill>
                <a:latin typeface="Verdana"/>
                <a:cs typeface="Verdana"/>
              </a:rPr>
              <a:t>DICA – Atualizar dados dos responsáveis (na SED), preferencialmente, de 6 em 6 meses ou sempre que necessário.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pt-BR" b="1" spc="-1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pt-BR" sz="1800" b="1" spc="-10" dirty="0">
                <a:solidFill>
                  <a:schemeClr val="tx1"/>
                </a:solidFill>
                <a:latin typeface="Verdana"/>
                <a:cs typeface="Verdana"/>
              </a:rPr>
              <a:t>Se cadastrar um responsável na </a:t>
            </a:r>
            <a:r>
              <a:rPr lang="pt-BR" sz="1800" b="1" spc="-10" dirty="0" err="1">
                <a:solidFill>
                  <a:schemeClr val="tx1"/>
                </a:solidFill>
                <a:latin typeface="Verdana"/>
                <a:cs typeface="Verdana"/>
              </a:rPr>
              <a:t>Sed</a:t>
            </a:r>
            <a:r>
              <a:rPr lang="pt-BR" sz="1800" b="1" spc="-10" dirty="0">
                <a:solidFill>
                  <a:schemeClr val="tx1"/>
                </a:solidFill>
                <a:latin typeface="Verdana"/>
                <a:cs typeface="Verdana"/>
              </a:rPr>
              <a:t> hoje, demora 24h para que ele tenha acesso à Sala do Futuro.</a:t>
            </a:r>
            <a:endParaRPr sz="1800" b="1" dirty="0">
              <a:solidFill>
                <a:schemeClr val="tx1"/>
              </a:solidFill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5783" y="4552639"/>
            <a:ext cx="5778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0" dirty="0">
                <a:latin typeface="Lucida Sans Unicode"/>
                <a:cs typeface="Lucida Sans Unicode"/>
              </a:rPr>
              <a:t>▪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992015"/>
            <a:ext cx="6537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45" dirty="0">
                <a:solidFill>
                  <a:srgbClr val="C33329"/>
                </a:solidFill>
                <a:latin typeface="Tahoma"/>
                <a:cs typeface="Tahoma"/>
              </a:rPr>
              <a:t>Objetivo</a:t>
            </a:r>
            <a:r>
              <a:rPr sz="2600" b="1" spc="-10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dirty="0">
                <a:solidFill>
                  <a:srgbClr val="C33329"/>
                </a:solidFill>
                <a:latin typeface="Tahoma"/>
                <a:cs typeface="Tahoma"/>
              </a:rPr>
              <a:t>Sala</a:t>
            </a:r>
            <a:r>
              <a:rPr sz="2600" b="1" spc="-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spc="125" dirty="0">
                <a:solidFill>
                  <a:srgbClr val="C33329"/>
                </a:solidFill>
                <a:latin typeface="Tahoma"/>
                <a:cs typeface="Tahoma"/>
              </a:rPr>
              <a:t>do</a:t>
            </a:r>
            <a:r>
              <a:rPr sz="2600" b="1" spc="-10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spc="70" dirty="0">
                <a:solidFill>
                  <a:srgbClr val="C33329"/>
                </a:solidFill>
                <a:latin typeface="Tahoma"/>
                <a:cs typeface="Tahoma"/>
              </a:rPr>
              <a:t>Futuro</a:t>
            </a:r>
            <a:r>
              <a:rPr sz="2600" b="1" spc="-5" dirty="0">
                <a:solidFill>
                  <a:srgbClr val="C33329"/>
                </a:solidFill>
                <a:latin typeface="Tahoma"/>
                <a:cs typeface="Tahoma"/>
              </a:rPr>
              <a:t> </a:t>
            </a:r>
            <a:r>
              <a:rPr sz="2600" b="1" spc="45" dirty="0">
                <a:solidFill>
                  <a:srgbClr val="C33329"/>
                </a:solidFill>
                <a:latin typeface="Tahoma"/>
                <a:cs typeface="Tahoma"/>
              </a:rPr>
              <a:t>Responsáveis</a:t>
            </a:r>
            <a:endParaRPr sz="26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76" y="1657350"/>
            <a:ext cx="821724" cy="596574"/>
          </a:xfrm>
          <a:prstGeom prst="rect">
            <a:avLst/>
          </a:prstGeom>
        </p:spPr>
      </p:pic>
      <p:pic>
        <p:nvPicPr>
          <p:cNvPr id="6" name="object 3">
            <a:extLst>
              <a:ext uri="{FF2B5EF4-FFF2-40B4-BE49-F238E27FC236}">
                <a16:creationId xmlns:a16="http://schemas.microsoft.com/office/drawing/2014/main" id="{C20FBCE3-1DB6-97C3-207A-E57E40B7500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C1FC86-F99D-359C-5F42-B97CE6274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275" y="806633"/>
            <a:ext cx="8686165" cy="2369880"/>
          </a:xfrm>
        </p:spPr>
        <p:txBody>
          <a:bodyPr/>
          <a:lstStyle/>
          <a:p>
            <a:r>
              <a:rPr lang="pt-BR" sz="2400" b="1" dirty="0">
                <a:solidFill>
                  <a:srgbClr val="FF0000"/>
                </a:solidFill>
              </a:rPr>
              <a:t>IMPORTANTE </a:t>
            </a:r>
          </a:p>
          <a:p>
            <a:endParaRPr lang="pt-BR" dirty="0"/>
          </a:p>
          <a:p>
            <a:r>
              <a:rPr lang="pt-BR" dirty="0"/>
              <a:t>TODA CORREÇÃO DE DADOS E DOCUMENTOS, </a:t>
            </a:r>
            <a:r>
              <a:rPr lang="pt-BR" sz="2000" b="1" dirty="0"/>
              <a:t>É FEITA NA SED, QUE É A BASE DE DADOS PARA A SALA DO FUTURO.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DICA- HÁ VIDEOS DA SALA DO FUTURO NO INSTAGRAM DA SEDUC, QUE A ESCOLA PODE USAR PARA ORIENTAÇÃO.</a:t>
            </a:r>
          </a:p>
        </p:txBody>
      </p:sp>
      <p:pic>
        <p:nvPicPr>
          <p:cNvPr id="1026" name="Picture 2" descr="ATENÇÃO!!!!">
            <a:extLst>
              <a:ext uri="{FF2B5EF4-FFF2-40B4-BE49-F238E27FC236}">
                <a16:creationId xmlns:a16="http://schemas.microsoft.com/office/drawing/2014/main" id="{53171125-A49B-B372-D4B4-F90B4686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952750"/>
            <a:ext cx="2072971" cy="20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03DBE95D-D119-A440-011B-55047A99CBB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6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6416" rIns="0" bIns="0" rtlCol="0">
            <a:spAutoFit/>
          </a:bodyPr>
          <a:lstStyle/>
          <a:p>
            <a:pPr marL="774065">
              <a:lnSpc>
                <a:spcPct val="100000"/>
              </a:lnSpc>
              <a:spcBef>
                <a:spcPts val="100"/>
              </a:spcBef>
            </a:pPr>
            <a:r>
              <a:rPr u="heavy" spc="75" dirty="0">
                <a:uFill>
                  <a:solidFill>
                    <a:srgbClr val="C33329"/>
                  </a:solidFill>
                </a:uFill>
              </a:rPr>
              <a:t>Divulgação</a:t>
            </a:r>
            <a:r>
              <a:rPr u="heavy" dirty="0">
                <a:uFill>
                  <a:solidFill>
                    <a:srgbClr val="C33329"/>
                  </a:solidFill>
                </a:uFill>
              </a:rPr>
              <a:t> Sala</a:t>
            </a:r>
            <a:r>
              <a:rPr u="heavy" spc="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120" dirty="0">
                <a:uFill>
                  <a:solidFill>
                    <a:srgbClr val="C33329"/>
                  </a:solidFill>
                </a:uFill>
              </a:rPr>
              <a:t>do</a:t>
            </a:r>
            <a:r>
              <a:rPr u="heavy" spc="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70" dirty="0">
                <a:uFill>
                  <a:solidFill>
                    <a:srgbClr val="C33329"/>
                  </a:solidFill>
                </a:uFill>
              </a:rPr>
              <a:t>Futuro</a:t>
            </a:r>
            <a:r>
              <a:rPr u="heavy" spc="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u="heavy" spc="45" dirty="0">
                <a:uFill>
                  <a:solidFill>
                    <a:srgbClr val="C33329"/>
                  </a:solidFill>
                </a:uFill>
              </a:rPr>
              <a:t>Responsáveis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5299" y="1372706"/>
            <a:ext cx="8003645" cy="3060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Cenário</a:t>
            </a:r>
            <a:r>
              <a:rPr sz="1800" b="1" spc="260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2C2C2C"/>
                </a:solidFill>
                <a:latin typeface="Tahoma"/>
                <a:cs typeface="Tahoma"/>
              </a:rPr>
              <a:t>atual:</a:t>
            </a:r>
            <a:endParaRPr sz="1800" dirty="0">
              <a:latin typeface="Tahoma"/>
              <a:cs typeface="Tahoma"/>
            </a:endParaRPr>
          </a:p>
          <a:p>
            <a:pPr marL="12700" marR="5080">
              <a:lnSpc>
                <a:spcPct val="170600"/>
              </a:lnSpc>
            </a:pPr>
            <a:r>
              <a:rPr sz="1800" spc="-80" dirty="0">
                <a:solidFill>
                  <a:srgbClr val="2C2C2C"/>
                </a:solidFill>
                <a:latin typeface="Verdana"/>
                <a:cs typeface="Verdana"/>
              </a:rPr>
              <a:t>Nº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2C2C2C"/>
                </a:solidFill>
                <a:latin typeface="Verdana"/>
                <a:cs typeface="Verdana"/>
              </a:rPr>
              <a:t>responsáveis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2C2C2C"/>
                </a:solidFill>
                <a:latin typeface="Verdana"/>
                <a:cs typeface="Verdana"/>
              </a:rPr>
              <a:t>acessando: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spc="-170" dirty="0">
                <a:solidFill>
                  <a:srgbClr val="2C2C2C"/>
                </a:solidFill>
                <a:latin typeface="Tahoma"/>
                <a:cs typeface="Tahoma"/>
              </a:rPr>
              <a:t>192.300</a:t>
            </a:r>
            <a:r>
              <a:rPr sz="1800" spc="-170" dirty="0">
                <a:solidFill>
                  <a:srgbClr val="2C2C2C"/>
                </a:solidFill>
                <a:latin typeface="Verdana"/>
                <a:cs typeface="Verdana"/>
              </a:rPr>
              <a:t>(7,7%)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sz="1800" spc="-11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dirty="0">
                <a:solidFill>
                  <a:srgbClr val="2C2C2C"/>
                </a:solidFill>
                <a:latin typeface="Tahoma"/>
                <a:cs typeface="Tahoma"/>
              </a:rPr>
              <a:t>2.500.000</a:t>
            </a:r>
            <a:r>
              <a:rPr sz="1800" b="1" spc="-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spc="-180" dirty="0">
                <a:solidFill>
                  <a:srgbClr val="2C2C2C"/>
                </a:solidFill>
                <a:latin typeface="Verdana"/>
                <a:cs typeface="Verdana"/>
              </a:rPr>
              <a:t>(100%) </a:t>
            </a:r>
            <a:r>
              <a:rPr sz="1800" spc="-80" dirty="0">
                <a:solidFill>
                  <a:srgbClr val="2C2C2C"/>
                </a:solidFill>
                <a:latin typeface="Verdana"/>
                <a:cs typeface="Verdana"/>
              </a:rPr>
              <a:t>Nº</a:t>
            </a:r>
            <a:r>
              <a:rPr sz="1800" spc="-125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de</a:t>
            </a:r>
            <a:r>
              <a:rPr sz="1800" spc="-12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2C2C2C"/>
                </a:solidFill>
                <a:latin typeface="Verdana"/>
                <a:cs typeface="Verdana"/>
              </a:rPr>
              <a:t>escola</a:t>
            </a:r>
            <a:r>
              <a:rPr sz="1800" spc="-12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2C2C2C"/>
                </a:solidFill>
                <a:latin typeface="Verdana"/>
                <a:cs typeface="Verdana"/>
              </a:rPr>
              <a:t>sem</a:t>
            </a:r>
            <a:r>
              <a:rPr sz="1800" spc="-12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2C2C2C"/>
                </a:solidFill>
                <a:latin typeface="Verdana"/>
                <a:cs typeface="Verdana"/>
              </a:rPr>
              <a:t>nenhum</a:t>
            </a:r>
            <a:r>
              <a:rPr sz="1800" spc="-12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2C2C2C"/>
                </a:solidFill>
                <a:latin typeface="Verdana"/>
                <a:cs typeface="Verdana"/>
              </a:rPr>
              <a:t>acesso:</a:t>
            </a:r>
            <a:r>
              <a:rPr sz="1800" spc="-120" dirty="0">
                <a:solidFill>
                  <a:srgbClr val="2C2C2C"/>
                </a:solidFill>
                <a:latin typeface="Verdana"/>
                <a:cs typeface="Verdana"/>
              </a:rPr>
              <a:t> </a:t>
            </a:r>
            <a:r>
              <a:rPr sz="1800" b="1" spc="-70" dirty="0">
                <a:solidFill>
                  <a:srgbClr val="2C2C2C"/>
                </a:solidFill>
                <a:latin typeface="Tahoma"/>
                <a:cs typeface="Tahoma"/>
              </a:rPr>
              <a:t>357</a:t>
            </a:r>
            <a:r>
              <a:rPr sz="1800" b="1" spc="25" dirty="0">
                <a:solidFill>
                  <a:srgbClr val="2C2C2C"/>
                </a:solidFill>
                <a:latin typeface="Tahoma"/>
                <a:cs typeface="Tahoma"/>
              </a:rPr>
              <a:t> </a:t>
            </a:r>
            <a:r>
              <a:rPr sz="1800" b="1" spc="-10" dirty="0" err="1">
                <a:solidFill>
                  <a:srgbClr val="2C2C2C"/>
                </a:solidFill>
                <a:latin typeface="Tahoma"/>
                <a:cs typeface="Tahoma"/>
              </a:rPr>
              <a:t>Escolas</a:t>
            </a:r>
            <a:endParaRPr lang="pt-BR" sz="1800" b="1" spc="-10" dirty="0">
              <a:solidFill>
                <a:srgbClr val="2C2C2C"/>
              </a:solidFill>
              <a:latin typeface="Tahoma"/>
              <a:cs typeface="Tahoma"/>
            </a:endParaRPr>
          </a:p>
          <a:p>
            <a:pPr marL="12700" marR="5080">
              <a:lnSpc>
                <a:spcPct val="170600"/>
              </a:lnSpc>
            </a:pPr>
            <a:endParaRPr lang="pt-BR" b="1" spc="-10" dirty="0">
              <a:solidFill>
                <a:srgbClr val="2C2C2C"/>
              </a:solidFill>
              <a:latin typeface="Tahoma"/>
              <a:cs typeface="Tahoma"/>
            </a:endParaRPr>
          </a:p>
          <a:p>
            <a:pPr marL="12700" marR="5080">
              <a:lnSpc>
                <a:spcPct val="170600"/>
              </a:lnSpc>
            </a:pPr>
            <a:r>
              <a:rPr lang="pt-BR" sz="1800" b="1" spc="-10" dirty="0">
                <a:solidFill>
                  <a:srgbClr val="FF0000"/>
                </a:solidFill>
                <a:latin typeface="Tahoma"/>
                <a:cs typeface="Tahoma"/>
              </a:rPr>
              <a:t>SALA DO FUTURO </a:t>
            </a:r>
            <a:r>
              <a:rPr lang="pt-BR" sz="1800" b="1" spc="-10" dirty="0">
                <a:solidFill>
                  <a:srgbClr val="2C2C2C"/>
                </a:solidFill>
                <a:latin typeface="Tahoma"/>
                <a:cs typeface="Tahoma"/>
              </a:rPr>
              <a:t>– Visa facilitar a vida do aluno, do professor e  aproximar os responsáveis da vida escolar dos filhos, tornando-os mais atuantes.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670" y="4060432"/>
            <a:ext cx="5778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-50" dirty="0">
                <a:latin typeface="Lucida Sans Unicode"/>
                <a:cs typeface="Lucida Sans Unicode"/>
              </a:rPr>
              <a:t>▪</a:t>
            </a:r>
            <a:endParaRPr sz="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00" y="-22125"/>
            <a:ext cx="8405144" cy="590180"/>
          </a:xfrm>
          <a:prstGeom prst="rect">
            <a:avLst/>
          </a:prstGeom>
        </p:spPr>
        <p:txBody>
          <a:bodyPr vert="horz" wrap="square" lIns="0" tIns="279672" rIns="0" bIns="0" rtlCol="0">
            <a:spAutoFit/>
          </a:bodyPr>
          <a:lstStyle/>
          <a:p>
            <a:pPr marL="1576705">
              <a:lnSpc>
                <a:spcPct val="100000"/>
              </a:lnSpc>
              <a:spcBef>
                <a:spcPts val="100"/>
              </a:spcBef>
            </a:pPr>
            <a:r>
              <a:rPr sz="2000" u="heavy" spc="-20" dirty="0">
                <a:uFill>
                  <a:solidFill>
                    <a:srgbClr val="C33329"/>
                  </a:solidFill>
                </a:uFill>
              </a:rPr>
              <a:t>DIÁRIO</a:t>
            </a:r>
            <a:r>
              <a:rPr sz="2000" u="heavy" spc="-7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000" u="heavy" spc="150" dirty="0">
                <a:uFill>
                  <a:solidFill>
                    <a:srgbClr val="C33329"/>
                  </a:solidFill>
                </a:uFill>
              </a:rPr>
              <a:t>DE</a:t>
            </a:r>
            <a:r>
              <a:rPr sz="2000" u="heavy" spc="-7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000" u="heavy" spc="90" dirty="0">
                <a:uFill>
                  <a:solidFill>
                    <a:srgbClr val="C33329"/>
                  </a:solidFill>
                </a:uFill>
              </a:rPr>
              <a:t>CLASSE</a:t>
            </a:r>
            <a:r>
              <a:rPr sz="2000" u="heavy" spc="-7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000" u="heavy" dirty="0">
                <a:uFill>
                  <a:solidFill>
                    <a:srgbClr val="C33329"/>
                  </a:solidFill>
                </a:uFill>
              </a:rPr>
              <a:t>-</a:t>
            </a:r>
            <a:r>
              <a:rPr sz="2000" u="heavy" spc="-7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000" u="heavy" spc="-10" dirty="0">
                <a:uFill>
                  <a:solidFill>
                    <a:srgbClr val="C33329"/>
                  </a:solidFill>
                </a:uFill>
              </a:rPr>
              <a:t>DEFINIÇÃO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315564" y="633277"/>
            <a:ext cx="8084820" cy="217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500" spc="80" dirty="0">
                <a:latin typeface="Verdana"/>
                <a:cs typeface="Verdana"/>
              </a:rPr>
              <a:t>O</a:t>
            </a:r>
            <a:r>
              <a:rPr sz="1500" spc="50" dirty="0">
                <a:latin typeface="Verdana"/>
                <a:cs typeface="Verdana"/>
              </a:rPr>
              <a:t> </a:t>
            </a:r>
            <a:r>
              <a:rPr sz="1500" b="1" dirty="0">
                <a:latin typeface="Tahoma"/>
                <a:cs typeface="Tahoma"/>
              </a:rPr>
              <a:t>Diário</a:t>
            </a:r>
            <a:r>
              <a:rPr sz="1500" b="1" spc="180" dirty="0">
                <a:latin typeface="Tahoma"/>
                <a:cs typeface="Tahoma"/>
              </a:rPr>
              <a:t> </a:t>
            </a:r>
            <a:r>
              <a:rPr sz="1500" b="1" spc="70" dirty="0">
                <a:latin typeface="Tahoma"/>
                <a:cs typeface="Tahoma"/>
              </a:rPr>
              <a:t>de</a:t>
            </a:r>
            <a:r>
              <a:rPr sz="1500" b="1" spc="17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Classe</a:t>
            </a:r>
            <a:r>
              <a:rPr sz="1500" b="1" spc="145" dirty="0">
                <a:latin typeface="Tahoma"/>
                <a:cs typeface="Tahoma"/>
              </a:rPr>
              <a:t> </a:t>
            </a:r>
            <a:r>
              <a:rPr sz="1500" dirty="0">
                <a:latin typeface="Verdana"/>
                <a:cs typeface="Verdana"/>
              </a:rPr>
              <a:t>é</a:t>
            </a:r>
            <a:r>
              <a:rPr sz="1500" spc="55" dirty="0">
                <a:latin typeface="Verdana"/>
                <a:cs typeface="Verdana"/>
              </a:rPr>
              <a:t> uma </a:t>
            </a:r>
            <a:r>
              <a:rPr sz="1500" dirty="0">
                <a:latin typeface="Verdana"/>
                <a:cs typeface="Verdana"/>
              </a:rPr>
              <a:t>ferramenta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oﬁcial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obrigatória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utilizada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por</a:t>
            </a:r>
            <a:r>
              <a:rPr sz="1500" spc="55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professores </a:t>
            </a:r>
            <a:r>
              <a:rPr sz="1500" dirty="0">
                <a:latin typeface="Verdana"/>
                <a:cs typeface="Verdana"/>
              </a:rPr>
              <a:t>para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registrar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</a:t>
            </a:r>
            <a:r>
              <a:rPr sz="1500" spc="4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rotina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pedagógica</a:t>
            </a:r>
            <a:r>
              <a:rPr sz="1500" spc="4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dos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estudantes</a:t>
            </a:r>
            <a:r>
              <a:rPr sz="1500" spc="4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ao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longo</a:t>
            </a:r>
            <a:r>
              <a:rPr sz="1500" spc="4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do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ano</a:t>
            </a:r>
            <a:r>
              <a:rPr sz="1500" spc="40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letivo.</a:t>
            </a:r>
            <a:r>
              <a:rPr sz="1500" spc="395" dirty="0">
                <a:latin typeface="Verdana"/>
                <a:cs typeface="Verdana"/>
              </a:rPr>
              <a:t> </a:t>
            </a:r>
            <a:r>
              <a:rPr sz="1500" spc="35" dirty="0">
                <a:latin typeface="Verdana"/>
                <a:cs typeface="Verdana"/>
              </a:rPr>
              <a:t>No </a:t>
            </a:r>
            <a:r>
              <a:rPr sz="1500" dirty="0">
                <a:latin typeface="Verdana"/>
                <a:cs typeface="Verdana"/>
              </a:rPr>
              <a:t>contexto</a:t>
            </a:r>
            <a:r>
              <a:rPr sz="1500" spc="1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da</a:t>
            </a:r>
            <a:r>
              <a:rPr sz="1500" spc="110" dirty="0">
                <a:latin typeface="Verdana"/>
                <a:cs typeface="Verdana"/>
              </a:rPr>
              <a:t> </a:t>
            </a:r>
            <a:r>
              <a:rPr sz="1500" b="1" dirty="0">
                <a:latin typeface="Tahoma"/>
                <a:cs typeface="Tahoma"/>
              </a:rPr>
              <a:t>rede</a:t>
            </a:r>
            <a:r>
              <a:rPr sz="1500" b="1" spc="229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estadual</a:t>
            </a:r>
            <a:r>
              <a:rPr sz="1500" b="1" spc="229" dirty="0">
                <a:latin typeface="Tahoma"/>
                <a:cs typeface="Tahoma"/>
              </a:rPr>
              <a:t> </a:t>
            </a:r>
            <a:r>
              <a:rPr sz="1500" b="1" spc="70" dirty="0">
                <a:latin typeface="Tahoma"/>
                <a:cs typeface="Tahoma"/>
              </a:rPr>
              <a:t>de</a:t>
            </a:r>
            <a:r>
              <a:rPr sz="1500" b="1" spc="229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São</a:t>
            </a:r>
            <a:r>
              <a:rPr sz="1500" b="1" spc="229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Paulo</a:t>
            </a:r>
            <a:r>
              <a:rPr sz="1500" dirty="0">
                <a:latin typeface="Verdana"/>
                <a:cs typeface="Verdana"/>
              </a:rPr>
              <a:t>,</a:t>
            </a:r>
            <a:r>
              <a:rPr sz="1500" spc="1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o</a:t>
            </a:r>
            <a:r>
              <a:rPr sz="1500" spc="11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Diário</a:t>
            </a:r>
            <a:r>
              <a:rPr sz="1500" spc="1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de</a:t>
            </a:r>
            <a:r>
              <a:rPr sz="1500" spc="10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Classe</a:t>
            </a:r>
            <a:r>
              <a:rPr sz="1500" spc="110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é</a:t>
            </a:r>
            <a:r>
              <a:rPr sz="1500" spc="105" dirty="0">
                <a:latin typeface="Verdana"/>
                <a:cs typeface="Verdana"/>
              </a:rPr>
              <a:t> </a:t>
            </a:r>
            <a:r>
              <a:rPr sz="1500" spc="80" dirty="0">
                <a:latin typeface="Verdana"/>
                <a:cs typeface="Verdana"/>
              </a:rPr>
              <a:t>um</a:t>
            </a:r>
            <a:r>
              <a:rPr sz="1500" spc="120" dirty="0">
                <a:latin typeface="Verdana"/>
                <a:cs typeface="Verdana"/>
              </a:rPr>
              <a:t> </a:t>
            </a:r>
            <a:r>
              <a:rPr sz="1500" b="1" dirty="0">
                <a:latin typeface="Tahoma"/>
                <a:cs typeface="Tahoma"/>
              </a:rPr>
              <a:t>sistema</a:t>
            </a:r>
            <a:r>
              <a:rPr sz="1500" b="1" spc="229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digital </a:t>
            </a:r>
            <a:r>
              <a:rPr sz="1500" dirty="0">
                <a:latin typeface="Verdana"/>
                <a:cs typeface="Verdana"/>
              </a:rPr>
              <a:t>integrado</a:t>
            </a:r>
            <a:r>
              <a:rPr sz="1500" spc="-30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à </a:t>
            </a:r>
            <a:r>
              <a:rPr sz="1500" b="1" dirty="0">
                <a:latin typeface="Tahoma"/>
                <a:cs typeface="Tahoma"/>
              </a:rPr>
              <a:t>Sala</a:t>
            </a:r>
            <a:r>
              <a:rPr sz="1500" b="1" spc="100" dirty="0">
                <a:latin typeface="Tahoma"/>
                <a:cs typeface="Tahoma"/>
              </a:rPr>
              <a:t> </a:t>
            </a:r>
            <a:r>
              <a:rPr sz="1500" b="1" spc="65" dirty="0">
                <a:latin typeface="Tahoma"/>
                <a:cs typeface="Tahoma"/>
              </a:rPr>
              <a:t>do</a:t>
            </a:r>
            <a:r>
              <a:rPr sz="1500" b="1" spc="10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Futuro</a:t>
            </a:r>
            <a:r>
              <a:rPr sz="1500" b="1" spc="100" dirty="0">
                <a:latin typeface="Tahoma"/>
                <a:cs typeface="Tahoma"/>
              </a:rPr>
              <a:t> </a:t>
            </a:r>
            <a:r>
              <a:rPr sz="1500" b="1" spc="-215" dirty="0">
                <a:latin typeface="Tahoma"/>
                <a:cs typeface="Tahoma"/>
              </a:rPr>
              <a:t>–</a:t>
            </a:r>
            <a:r>
              <a:rPr sz="1500" b="1" spc="10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Professores</a:t>
            </a:r>
            <a:r>
              <a:rPr sz="1500" b="1" spc="40" dirty="0">
                <a:latin typeface="Tahoma"/>
                <a:cs typeface="Tahoma"/>
              </a:rPr>
              <a:t> </a:t>
            </a:r>
            <a:r>
              <a:rPr sz="1500" dirty="0">
                <a:latin typeface="Verdana"/>
                <a:cs typeface="Verdana"/>
              </a:rPr>
              <a:t>e</a:t>
            </a:r>
            <a:r>
              <a:rPr sz="1500" spc="-25" dirty="0">
                <a:latin typeface="Verdana"/>
                <a:cs typeface="Verdana"/>
              </a:rPr>
              <a:t> à</a:t>
            </a:r>
            <a:r>
              <a:rPr sz="1500" spc="-30" dirty="0">
                <a:latin typeface="Verdana"/>
                <a:cs typeface="Verdana"/>
              </a:rPr>
              <a:t> </a:t>
            </a:r>
            <a:r>
              <a:rPr sz="1500" b="1" dirty="0">
                <a:latin typeface="Tahoma"/>
                <a:cs typeface="Tahoma"/>
              </a:rPr>
              <a:t>Secretaria</a:t>
            </a:r>
            <a:r>
              <a:rPr sz="1500" b="1" spc="105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Escolar</a:t>
            </a:r>
            <a:r>
              <a:rPr sz="1500" b="1" spc="100" dirty="0">
                <a:latin typeface="Tahoma"/>
                <a:cs typeface="Tahoma"/>
              </a:rPr>
              <a:t> </a:t>
            </a:r>
            <a:r>
              <a:rPr sz="1500" b="1" dirty="0">
                <a:latin typeface="Tahoma"/>
                <a:cs typeface="Tahoma"/>
              </a:rPr>
              <a:t>Digital</a:t>
            </a:r>
            <a:r>
              <a:rPr sz="1500" b="1" spc="100" dirty="0">
                <a:latin typeface="Tahoma"/>
                <a:cs typeface="Tahoma"/>
              </a:rPr>
              <a:t> </a:t>
            </a:r>
            <a:r>
              <a:rPr sz="1500" b="1" spc="-10" dirty="0">
                <a:latin typeface="Tahoma"/>
                <a:cs typeface="Tahoma"/>
              </a:rPr>
              <a:t>(SED)</a:t>
            </a:r>
            <a:r>
              <a:rPr sz="1500" spc="-10" dirty="0">
                <a:latin typeface="Verdana"/>
                <a:cs typeface="Verdana"/>
              </a:rPr>
              <a:t>.</a:t>
            </a:r>
            <a:endParaRPr lang="pt-BR" sz="1500" spc="-10" dirty="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endParaRPr lang="pt-BR" sz="1500" spc="-10" dirty="0"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lang="pt-BR" sz="1600" b="1" u="heavy" spc="15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O</a:t>
            </a:r>
            <a:r>
              <a:rPr lang="pt-BR" sz="1600" b="1" u="heavy" spc="-4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114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QUE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12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VOCÊ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8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ENCONTRA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11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NO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-2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DIÁRIO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13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DE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8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CLASSE</a:t>
            </a:r>
            <a:r>
              <a:rPr lang="pt-BR" sz="1600" b="1" u="heavy" spc="-45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–</a:t>
            </a:r>
            <a:r>
              <a:rPr lang="pt-BR" sz="1600" b="1" u="heavy" spc="-4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 </a:t>
            </a:r>
            <a:r>
              <a:rPr lang="pt-BR" sz="1600" b="1" u="heavy" spc="70" dirty="0">
                <a:solidFill>
                  <a:srgbClr val="FF0000"/>
                </a:solidFill>
                <a:uFill>
                  <a:solidFill>
                    <a:srgbClr val="C33329"/>
                  </a:solidFill>
                </a:uFill>
              </a:rPr>
              <a:t>SFP</a:t>
            </a: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endParaRPr lang="pt-BR" sz="1500" b="1" spc="-10" dirty="0">
              <a:solidFill>
                <a:srgbClr val="FF0000"/>
              </a:solidFill>
              <a:latin typeface="Verdana"/>
              <a:cs typeface="Verdana"/>
            </a:endParaRPr>
          </a:p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endParaRPr sz="1500" dirty="0">
              <a:latin typeface="Verdana"/>
              <a:cs typeface="Verdana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84B39953-8B6E-0144-0FAB-05E035FC16D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419350"/>
            <a:ext cx="7761636" cy="2571749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6A9A27C2-3836-CCF5-100F-CD9C18945D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82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uFill>
                  <a:solidFill>
                    <a:srgbClr val="C33329"/>
                  </a:solidFill>
                </a:uFill>
              </a:rPr>
              <a:t>INTEGRAÇÕES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dirty="0">
                <a:uFill>
                  <a:solidFill>
                    <a:srgbClr val="C33329"/>
                  </a:solidFill>
                </a:uFill>
              </a:rPr>
              <a:t>ESSENCIAIS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60" dirty="0">
                <a:uFill>
                  <a:solidFill>
                    <a:srgbClr val="C33329"/>
                  </a:solidFill>
                </a:uFill>
              </a:rPr>
              <a:t>DO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-20" dirty="0">
                <a:uFill>
                  <a:solidFill>
                    <a:srgbClr val="C33329"/>
                  </a:solidFill>
                </a:uFill>
              </a:rPr>
              <a:t>DIÁRIO</a:t>
            </a:r>
            <a:r>
              <a:rPr sz="2400" u="heavy" spc="20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145" dirty="0">
                <a:uFill>
                  <a:solidFill>
                    <a:srgbClr val="C33329"/>
                  </a:solidFill>
                </a:uFill>
              </a:rPr>
              <a:t>DE</a:t>
            </a:r>
            <a:r>
              <a:rPr sz="2400" u="heavy" spc="25" dirty="0">
                <a:uFill>
                  <a:solidFill>
                    <a:srgbClr val="C33329"/>
                  </a:solidFill>
                </a:uFill>
              </a:rPr>
              <a:t> </a:t>
            </a:r>
            <a:r>
              <a:rPr sz="2400" u="heavy" spc="75" dirty="0">
                <a:uFill>
                  <a:solidFill>
                    <a:srgbClr val="C33329"/>
                  </a:solidFill>
                </a:uFill>
              </a:rPr>
              <a:t>CLASSE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425" y="1052624"/>
            <a:ext cx="6363926" cy="39785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27700" y="2775380"/>
            <a:ext cx="1446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DIÁRIO</a:t>
            </a:r>
            <a:r>
              <a:rPr sz="1200" u="heavy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DE</a:t>
            </a:r>
            <a:r>
              <a:rPr sz="1200" u="heavy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CLASSE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7C568990-1640-12C6-63A2-B8BCFD75A7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5761" y="4574071"/>
            <a:ext cx="1113865" cy="32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5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2260</Words>
  <Application>Microsoft Office PowerPoint</Application>
  <PresentationFormat>Apresentação na tela (16:9)</PresentationFormat>
  <Paragraphs>204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Arial</vt:lpstr>
      <vt:lpstr>Arial MT</vt:lpstr>
      <vt:lpstr>Lucida Sans Unicode</vt:lpstr>
      <vt:lpstr>Tahoma</vt:lpstr>
      <vt:lpstr>Trebuchet MS</vt:lpstr>
      <vt:lpstr>Verdana</vt:lpstr>
      <vt:lpstr>Office Theme</vt:lpstr>
      <vt:lpstr>Apresentação do PowerPoint</vt:lpstr>
      <vt:lpstr>Papéis e Responsabilidades em 2025: Relacionados à Sala do Futuro</vt:lpstr>
      <vt:lpstr>Apresentação do PowerPoint</vt:lpstr>
      <vt:lpstr>Apresentação do PowerPoint</vt:lpstr>
      <vt:lpstr>Apresentação do PowerPoint</vt:lpstr>
      <vt:lpstr>Apresentação do PowerPoint</vt:lpstr>
      <vt:lpstr>Divulgação Sala do Futuro Responsáveis</vt:lpstr>
      <vt:lpstr>DIÁRIO DE CLASSE - DEFINIÇÃO</vt:lpstr>
      <vt:lpstr>INTEGRAÇÕES ESSENCIAIS DO DIÁRIO DE CLASSE</vt:lpstr>
      <vt:lpstr>IMPACTO DOS SISTEMAS</vt:lpstr>
      <vt:lpstr>CADASTRO DO HORÁRIO DAS AULAS</vt:lpstr>
      <vt:lpstr>CADASTRO DA GRADE HORÁRIA</vt:lpstr>
      <vt:lpstr>Apresentação do PowerPoint</vt:lpstr>
      <vt:lpstr>FREQUÊNCIA</vt:lpstr>
      <vt:lpstr>REGISTRO DE AULAS</vt:lpstr>
      <vt:lpstr>AVALIAÇÃO</vt:lpstr>
      <vt:lpstr>FECHAMENTO</vt:lpstr>
      <vt:lpstr>REGRA ALTERAÇÃO DA GRADE HORÁRIA</vt:lpstr>
      <vt:lpstr>ENTENDA A VIGÊNCIA DA ALTERAÇÃO DA GRADE</vt:lpstr>
      <vt:lpstr>RETOMANDO... ACESSO DO PROFESSOR - EVENTUAL</vt:lpstr>
      <vt:lpstr>VISUALIZAÇÃO DO EVENTUAL - DIÁRIO DE CLASSE</vt:lpstr>
      <vt:lpstr>PROFESSOR PRESENTE - DEFINIÇÃO</vt:lpstr>
      <vt:lpstr>PROFESSOR PRESENTE</vt:lpstr>
      <vt:lpstr>PROFESSOR PRESENTE</vt:lpstr>
      <vt:lpstr>PROFESSOR PRESENTE</vt:lpstr>
      <vt:lpstr>PROFESSOR PRESENTE</vt:lpstr>
      <vt:lpstr>PROFESSOR PRESENTE</vt:lpstr>
      <vt:lpstr>Objetivo Sala do Futuro Servidores</vt:lpstr>
      <vt:lpstr>Apresentação do PowerPoint</vt:lpstr>
      <vt:lpstr>Papéis e Responsabilidades SEDUC</vt:lpstr>
      <vt:lpstr>Papéis e Responsabilidades SEDUC</vt:lpstr>
      <vt:lpstr>Papéis e Responsabilidades SEDUC</vt:lpstr>
      <vt:lpstr>Papéis e Responsabilidades SEDUC</vt:lpstr>
      <vt:lpstr>Centro de Atendimento</vt:lpstr>
      <vt:lpstr>Apresentação do PowerPoint</vt:lpstr>
      <vt:lpstr>Apresentação do PowerPoint</vt:lpstr>
      <vt:lpstr>Apresentação do PowerPoint</vt:lpstr>
      <vt:lpstr>Apresentação do PowerPoint</vt:lpstr>
      <vt:lpstr>.......</vt:lpstr>
      <vt:lpstr>Apresentação do PowerPoint</vt:lpstr>
      <vt:lpstr>             RESUMO DETALHADO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PPT_02.06_Capacitação Técnica - PEC, NVEs e Supervisor</dc:title>
  <dc:creator>Marli Aparecida Sponchiado Capoleti</dc:creator>
  <cp:lastModifiedBy>Marli Aparecida Sponchiado Capoleti</cp:lastModifiedBy>
  <cp:revision>20</cp:revision>
  <dcterms:created xsi:type="dcterms:W3CDTF">2025-06-08T23:42:10Z</dcterms:created>
  <dcterms:modified xsi:type="dcterms:W3CDTF">2025-06-09T17:13:00Z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2025-06-08T00:00:00Z</vt:filetime>
  </property>
  <property fmtid="{D5CDD505-2E9C-101B-9397-08002B2CF9AE}" pid="3" name="Creator">
    <vt:lpwstr>Google</vt:lpwstr>
  </property>
  <property fmtid="{D5CDD505-2E9C-101B-9397-08002B2CF9AE}" pid="4" name="LastSaved">
    <vt:filetime>2025-06-08T00:00:00Z</vt:filetime>
  </property>
</Properties>
</file>